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1"/>
  </p:notesMasterIdLst>
  <p:sldIdLst>
    <p:sldId id="256" r:id="rId3"/>
    <p:sldId id="257" r:id="rId4"/>
    <p:sldId id="258" r:id="rId5"/>
    <p:sldId id="259" r:id="rId6"/>
    <p:sldId id="284" r:id="rId7"/>
    <p:sldId id="262" r:id="rId8"/>
    <p:sldId id="261" r:id="rId9"/>
    <p:sldId id="294" r:id="rId10"/>
    <p:sldId id="286" r:id="rId11"/>
    <p:sldId id="290" r:id="rId12"/>
    <p:sldId id="291" r:id="rId13"/>
    <p:sldId id="292" r:id="rId14"/>
    <p:sldId id="268" r:id="rId15"/>
    <p:sldId id="282" r:id="rId16"/>
    <p:sldId id="270" r:id="rId17"/>
    <p:sldId id="271" r:id="rId18"/>
    <p:sldId id="279" r:id="rId19"/>
    <p:sldId id="29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Segoe UI Light" panose="020B0502040204020203"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gp6tGJrqUVaUUMbI4sF9YaVmLm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08" autoAdjust="0"/>
    <p:restoredTop sz="95033" autoAdjust="0"/>
  </p:normalViewPr>
  <p:slideViewPr>
    <p:cSldViewPr snapToGrid="0">
      <p:cViewPr varScale="1">
        <p:scale>
          <a:sx n="104" d="100"/>
          <a:sy n="104" d="100"/>
        </p:scale>
        <p:origin x="600"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Reddy Marreddy" userId="f58034a60ce7d665" providerId="LiveId" clId="{27778BDA-61EA-4E1F-881F-41BB253B3B61}"/>
    <pc:docChg chg="custSel delSld modSld sldOrd">
      <pc:chgData name="Rohit Reddy Marreddy" userId="f58034a60ce7d665" providerId="LiveId" clId="{27778BDA-61EA-4E1F-881F-41BB253B3B61}" dt="2023-11-28T00:42:27.221" v="49" actId="2696"/>
      <pc:docMkLst>
        <pc:docMk/>
      </pc:docMkLst>
      <pc:sldChg chg="modSp mod">
        <pc:chgData name="Rohit Reddy Marreddy" userId="f58034a60ce7d665" providerId="LiveId" clId="{27778BDA-61EA-4E1F-881F-41BB253B3B61}" dt="2023-11-28T00:27:32.428" v="14"/>
        <pc:sldMkLst>
          <pc:docMk/>
          <pc:sldMk cId="0" sldId="259"/>
        </pc:sldMkLst>
        <pc:spChg chg="mod">
          <ac:chgData name="Rohit Reddy Marreddy" userId="f58034a60ce7d665" providerId="LiveId" clId="{27778BDA-61EA-4E1F-881F-41BB253B3B61}" dt="2023-11-28T00:27:32.428" v="14"/>
          <ac:spMkLst>
            <pc:docMk/>
            <pc:sldMk cId="0" sldId="259"/>
            <ac:spMk id="143" creationId="{00000000-0000-0000-0000-000000000000}"/>
          </ac:spMkLst>
        </pc:spChg>
      </pc:sldChg>
      <pc:sldChg chg="ord">
        <pc:chgData name="Rohit Reddy Marreddy" userId="f58034a60ce7d665" providerId="LiveId" clId="{27778BDA-61EA-4E1F-881F-41BB253B3B61}" dt="2023-11-27T23:42:47.891" v="1"/>
        <pc:sldMkLst>
          <pc:docMk/>
          <pc:sldMk cId="0" sldId="262"/>
        </pc:sldMkLst>
      </pc:sldChg>
      <pc:sldChg chg="modSp del mod">
        <pc:chgData name="Rohit Reddy Marreddy" userId="f58034a60ce7d665" providerId="LiveId" clId="{27778BDA-61EA-4E1F-881F-41BB253B3B61}" dt="2023-11-28T00:42:27.221" v="49" actId="2696"/>
        <pc:sldMkLst>
          <pc:docMk/>
          <pc:sldMk cId="0" sldId="264"/>
        </pc:sldMkLst>
        <pc:spChg chg="mod">
          <ac:chgData name="Rohit Reddy Marreddy" userId="f58034a60ce7d665" providerId="LiveId" clId="{27778BDA-61EA-4E1F-881F-41BB253B3B61}" dt="2023-11-28T00:40:13.434" v="46" actId="20577"/>
          <ac:spMkLst>
            <pc:docMk/>
            <pc:sldMk cId="0" sldId="264"/>
            <ac:spMk id="187" creationId="{00000000-0000-0000-0000-000000000000}"/>
          </ac:spMkLst>
        </pc:spChg>
      </pc:sldChg>
      <pc:sldChg chg="ord">
        <pc:chgData name="Rohit Reddy Marreddy" userId="f58034a60ce7d665" providerId="LiveId" clId="{27778BDA-61EA-4E1F-881F-41BB253B3B61}" dt="2023-11-28T00:42:21.880" v="48"/>
        <pc:sldMkLst>
          <pc:docMk/>
          <pc:sldMk cId="0" sldId="29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vsl22002\Downloads\model%20metr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sl22002\Downloads\model%20metric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Model Performance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Sheet1!$D$4:$D$7</c:f>
              <c:numCache>
                <c:formatCode>General</c:formatCode>
                <c:ptCount val="4"/>
                <c:pt idx="0">
                  <c:v>0.7</c:v>
                </c:pt>
                <c:pt idx="1">
                  <c:v>0.88</c:v>
                </c:pt>
                <c:pt idx="2">
                  <c:v>0.77</c:v>
                </c:pt>
                <c:pt idx="3">
                  <c:v>0.85</c:v>
                </c:pt>
              </c:numCache>
            </c:numRef>
          </c:val>
          <c:extLst>
            <c:ext xmlns:c16="http://schemas.microsoft.com/office/drawing/2014/chart" uri="{C3380CC4-5D6E-409C-BE32-E72D297353CC}">
              <c16:uniqueId val="{00000000-0F95-4848-9FC8-C113970D0028}"/>
            </c:ext>
          </c:extLst>
        </c:ser>
        <c:ser>
          <c:idx val="1"/>
          <c:order val="1"/>
          <c:tx>
            <c:strRef>
              <c:f>Sheet1!$E$3</c:f>
              <c:strCache>
                <c:ptCount val="1"/>
                <c:pt idx="0">
                  <c:v>Precision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0"/>
                  <c:y val="-4.7619047619047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F95-4848-9FC8-C113970D0028}"/>
                </c:ext>
              </c:extLst>
            </c:dLbl>
            <c:dLbl>
              <c:idx val="1"/>
              <c:layout>
                <c:manualLayout>
                  <c:x val="0"/>
                  <c:y val="-2.59740259740259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F95-4848-9FC8-C113970D0028}"/>
                </c:ext>
              </c:extLst>
            </c:dLbl>
            <c:dLbl>
              <c:idx val="2"/>
              <c:layout>
                <c:manualLayout>
                  <c:x val="-8.0629437594992775E-17"/>
                  <c:y val="-3.46320346320346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95-4848-9FC8-C113970D0028}"/>
                </c:ext>
              </c:extLst>
            </c:dLbl>
            <c:dLbl>
              <c:idx val="3"/>
              <c:layout>
                <c:manualLayout>
                  <c:x val="-1.6125887518998555E-16"/>
                  <c:y val="-5.19480519480519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F95-4848-9FC8-C113970D00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Sheet1!$E$4:$E$7</c:f>
              <c:numCache>
                <c:formatCode>General</c:formatCode>
                <c:ptCount val="4"/>
                <c:pt idx="0">
                  <c:v>0.7</c:v>
                </c:pt>
                <c:pt idx="1">
                  <c:v>0.93</c:v>
                </c:pt>
                <c:pt idx="2">
                  <c:v>0.81</c:v>
                </c:pt>
                <c:pt idx="3">
                  <c:v>0.89</c:v>
                </c:pt>
              </c:numCache>
            </c:numRef>
          </c:val>
          <c:extLst>
            <c:ext xmlns:c16="http://schemas.microsoft.com/office/drawing/2014/chart" uri="{C3380CC4-5D6E-409C-BE32-E72D297353CC}">
              <c16:uniqueId val="{00000005-0F95-4848-9FC8-C113970D0028}"/>
            </c:ext>
          </c:extLst>
        </c:ser>
        <c:ser>
          <c:idx val="2"/>
          <c:order val="2"/>
          <c:tx>
            <c:strRef>
              <c:f>Sheet1!$F$3</c:f>
              <c:strCache>
                <c:ptCount val="1"/>
                <c:pt idx="0">
                  <c:v>Recall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Sheet1!$F$4:$F$7</c:f>
              <c:numCache>
                <c:formatCode>General</c:formatCode>
                <c:ptCount val="4"/>
                <c:pt idx="0">
                  <c:v>0.88</c:v>
                </c:pt>
                <c:pt idx="1">
                  <c:v>0.86</c:v>
                </c:pt>
                <c:pt idx="2">
                  <c:v>0.81</c:v>
                </c:pt>
                <c:pt idx="3">
                  <c:v>0.88</c:v>
                </c:pt>
              </c:numCache>
            </c:numRef>
          </c:val>
          <c:extLst>
            <c:ext xmlns:c16="http://schemas.microsoft.com/office/drawing/2014/chart" uri="{C3380CC4-5D6E-409C-BE32-E72D297353CC}">
              <c16:uniqueId val="{00000006-0F95-4848-9FC8-C113970D0028}"/>
            </c:ext>
          </c:extLst>
        </c:ser>
        <c:ser>
          <c:idx val="3"/>
          <c:order val="3"/>
          <c:tx>
            <c:strRef>
              <c:f>Sheet1!$G$3</c:f>
              <c:strCache>
                <c:ptCount val="1"/>
                <c:pt idx="0">
                  <c:v>F1-score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2.1990100645400395E-3"/>
                  <c:y val="-4.32900432900432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95-4848-9FC8-C113970D0028}"/>
                </c:ext>
              </c:extLst>
            </c:dLbl>
            <c:dLbl>
              <c:idx val="2"/>
              <c:layout>
                <c:manualLayout>
                  <c:x val="1.9791090580860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F95-4848-9FC8-C113970D00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Sheet1!$G$4:$G$7</c:f>
              <c:numCache>
                <c:formatCode>General</c:formatCode>
                <c:ptCount val="4"/>
                <c:pt idx="0">
                  <c:v>0.78</c:v>
                </c:pt>
                <c:pt idx="1">
                  <c:v>0.89</c:v>
                </c:pt>
                <c:pt idx="2">
                  <c:v>0.81</c:v>
                </c:pt>
                <c:pt idx="3">
                  <c:v>0.88</c:v>
                </c:pt>
              </c:numCache>
            </c:numRef>
          </c:val>
          <c:extLst>
            <c:ext xmlns:c16="http://schemas.microsoft.com/office/drawing/2014/chart" uri="{C3380CC4-5D6E-409C-BE32-E72D297353CC}">
              <c16:uniqueId val="{00000009-0F95-4848-9FC8-C113970D0028}"/>
            </c:ext>
          </c:extLst>
        </c:ser>
        <c:ser>
          <c:idx val="4"/>
          <c:order val="4"/>
          <c:tx>
            <c:strRef>
              <c:f>Sheet1!$H$3</c:f>
              <c:strCache>
                <c:ptCount val="1"/>
                <c:pt idx="0">
                  <c:v>Misclassification Rate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Sheet1!$H$4:$H$7</c:f>
              <c:numCache>
                <c:formatCode>0%</c:formatCode>
                <c:ptCount val="4"/>
                <c:pt idx="0">
                  <c:v>0.30000000000000004</c:v>
                </c:pt>
                <c:pt idx="1">
                  <c:v>0.12</c:v>
                </c:pt>
                <c:pt idx="2">
                  <c:v>0.22999999999999998</c:v>
                </c:pt>
                <c:pt idx="3">
                  <c:v>0.15000000000000002</c:v>
                </c:pt>
              </c:numCache>
            </c:numRef>
          </c:val>
          <c:extLst>
            <c:ext xmlns:c16="http://schemas.microsoft.com/office/drawing/2014/chart" uri="{C3380CC4-5D6E-409C-BE32-E72D297353CC}">
              <c16:uniqueId val="{0000000A-0F95-4848-9FC8-C113970D0028}"/>
            </c:ext>
          </c:extLst>
        </c:ser>
        <c:dLbls>
          <c:dLblPos val="outEnd"/>
          <c:showLegendKey val="0"/>
          <c:showVal val="1"/>
          <c:showCatName val="0"/>
          <c:showSerName val="0"/>
          <c:showPercent val="0"/>
          <c:showBubbleSize val="0"/>
        </c:dLbls>
        <c:gapWidth val="100"/>
        <c:overlap val="-24"/>
        <c:axId val="40561104"/>
        <c:axId val="272379056"/>
      </c:barChart>
      <c:catAx>
        <c:axId val="405611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2379056"/>
        <c:crossesAt val="0"/>
        <c:auto val="1"/>
        <c:lblAlgn val="ctr"/>
        <c:lblOffset val="100"/>
        <c:noMultiLvlLbl val="0"/>
      </c:catAx>
      <c:valAx>
        <c:axId val="2723790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0561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Significant column contribution (%)</a:t>
            </a:r>
          </a:p>
        </c:rich>
      </c:tx>
      <c:layout>
        <c:manualLayout>
          <c:xMode val="edge"/>
          <c:yMode val="edge"/>
          <c:x val="0.15794142715844264"/>
          <c:y val="0"/>
        </c:manualLayout>
      </c:layout>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Sheet4!$B$1</c:f>
              <c:strCache>
                <c:ptCount val="1"/>
                <c:pt idx="0">
                  <c:v>% Contribution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Sheet4!$A$2:$A$11</c:f>
              <c:strCache>
                <c:ptCount val="10"/>
                <c:pt idx="0">
                  <c:v>pell_grant</c:v>
                </c:pt>
                <c:pt idx="1">
                  <c:v>STUDENT_ORG</c:v>
                </c:pt>
                <c:pt idx="2">
                  <c:v>ACADEMIC_CONFIDENCE</c:v>
                </c:pt>
                <c:pt idx="3">
                  <c:v>CLASS_INTEREST</c:v>
                </c:pt>
                <c:pt idx="4">
                  <c:v>TRANSFER_PROSPECT</c:v>
                </c:pt>
                <c:pt idx="5">
                  <c:v>Total_Passed_Credits_2</c:v>
                </c:pt>
                <c:pt idx="6">
                  <c:v>ACADEMIC_STRESS</c:v>
                </c:pt>
                <c:pt idx="7">
                  <c:v>TOT_TRNSFR_2</c:v>
                </c:pt>
                <c:pt idx="8">
                  <c:v>SATISFY_REQUIREMENTS</c:v>
                </c:pt>
                <c:pt idx="9">
                  <c:v>TIME_MANAGEMENT</c:v>
                </c:pt>
              </c:strCache>
            </c:strRef>
          </c:cat>
          <c:val>
            <c:numRef>
              <c:f>Sheet4!$B$2:$B$11</c:f>
              <c:numCache>
                <c:formatCode>0.00</c:formatCode>
                <c:ptCount val="10"/>
                <c:pt idx="0">
                  <c:v>26.59779</c:v>
                </c:pt>
                <c:pt idx="1">
                  <c:v>12.740549</c:v>
                </c:pt>
                <c:pt idx="2">
                  <c:v>6.0104579999999999</c:v>
                </c:pt>
                <c:pt idx="3">
                  <c:v>5.8485009999999997</c:v>
                </c:pt>
                <c:pt idx="4">
                  <c:v>5.8225210000000001</c:v>
                </c:pt>
                <c:pt idx="5">
                  <c:v>5.8118160000000003</c:v>
                </c:pt>
                <c:pt idx="6">
                  <c:v>4.3280770000000004</c:v>
                </c:pt>
                <c:pt idx="7">
                  <c:v>4.2365130000000004</c:v>
                </c:pt>
                <c:pt idx="8">
                  <c:v>3.805653</c:v>
                </c:pt>
                <c:pt idx="9">
                  <c:v>3.798403</c:v>
                </c:pt>
              </c:numCache>
            </c:numRef>
          </c:val>
          <c:extLst>
            <c:ext xmlns:c16="http://schemas.microsoft.com/office/drawing/2014/chart" uri="{C3380CC4-5D6E-409C-BE32-E72D297353CC}">
              <c16:uniqueId val="{00000000-4EEE-4545-8D7F-EEF45D35A0C7}"/>
            </c:ext>
          </c:extLst>
        </c:ser>
        <c:dLbls>
          <c:dLblPos val="outEnd"/>
          <c:showLegendKey val="0"/>
          <c:showVal val="1"/>
          <c:showCatName val="0"/>
          <c:showSerName val="0"/>
          <c:showPercent val="0"/>
          <c:showBubbleSize val="0"/>
        </c:dLbls>
        <c:gapWidth val="219"/>
        <c:overlap val="-27"/>
        <c:axId val="995491920"/>
        <c:axId val="1218517488"/>
      </c:barChart>
      <c:catAx>
        <c:axId val="995491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8517488"/>
        <c:crosses val="autoZero"/>
        <c:auto val="1"/>
        <c:lblAlgn val="ctr"/>
        <c:lblOffset val="100"/>
        <c:noMultiLvlLbl val="0"/>
      </c:catAx>
      <c:valAx>
        <c:axId val="1218517488"/>
        <c:scaling>
          <c:orientation val="minMax"/>
        </c:scaling>
        <c:delete val="1"/>
        <c:axPos val="l"/>
        <c:numFmt formatCode="0.00" sourceLinked="1"/>
        <c:majorTickMark val="none"/>
        <c:minorTickMark val="none"/>
        <c:tickLblPos val="nextTo"/>
        <c:crossAx val="995491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8d4180360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8d41803606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8d41803606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d41803606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8d41803606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28d41803606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cd7dc97a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8cd7dc97a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28cd7dc97a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cd7dc97a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8cd7dc97a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28cd7dc97a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45206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8cb1480107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8cb1480107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8cb1480107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Can remove fpr final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46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d4180360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28d41803606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8d41803606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11/30/2023</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05148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Team">
  <p:cSld name="8_Team">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4400"/>
              <a:buNone/>
              <a:defRPr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a:spLocks noGrp="1"/>
          </p:cNvSpPr>
          <p:nvPr>
            <p:ph type="pic" idx="2"/>
          </p:nvPr>
        </p:nvSpPr>
        <p:spPr>
          <a:xfrm>
            <a:off x="857250" y="1762506"/>
            <a:ext cx="1474470" cy="1351026"/>
          </a:xfrm>
          <a:prstGeom prst="rect">
            <a:avLst/>
          </a:prstGeom>
          <a:solidFill>
            <a:schemeClr val="accent2"/>
          </a:solidFill>
          <a:ln>
            <a:noFill/>
          </a:ln>
        </p:spPr>
      </p:sp>
      <p:sp>
        <p:nvSpPr>
          <p:cNvPr id="22" name="Google Shape;22;p29"/>
          <p:cNvSpPr txBox="1">
            <a:spLocks noGrp="1"/>
          </p:cNvSpPr>
          <p:nvPr>
            <p:ph type="body" idx="1"/>
          </p:nvPr>
        </p:nvSpPr>
        <p:spPr>
          <a:xfrm>
            <a:off x="859066" y="3239641"/>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3" name="Google Shape;23;p29"/>
          <p:cNvSpPr txBox="1">
            <a:spLocks noGrp="1"/>
          </p:cNvSpPr>
          <p:nvPr>
            <p:ph type="body" idx="3"/>
          </p:nvPr>
        </p:nvSpPr>
        <p:spPr>
          <a:xfrm>
            <a:off x="857250" y="3571326"/>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4" name="Google Shape;24;p29"/>
          <p:cNvSpPr>
            <a:spLocks noGrp="1"/>
          </p:cNvSpPr>
          <p:nvPr>
            <p:ph type="pic" idx="4"/>
          </p:nvPr>
        </p:nvSpPr>
        <p:spPr>
          <a:xfrm>
            <a:off x="2838477" y="1762506"/>
            <a:ext cx="1474470" cy="1351026"/>
          </a:xfrm>
          <a:prstGeom prst="rect">
            <a:avLst/>
          </a:prstGeom>
          <a:solidFill>
            <a:schemeClr val="accent2"/>
          </a:solidFill>
          <a:ln>
            <a:noFill/>
          </a:ln>
        </p:spPr>
      </p:sp>
      <p:sp>
        <p:nvSpPr>
          <p:cNvPr id="25" name="Google Shape;25;p29"/>
          <p:cNvSpPr txBox="1">
            <a:spLocks noGrp="1"/>
          </p:cNvSpPr>
          <p:nvPr>
            <p:ph type="body" idx="5"/>
          </p:nvPr>
        </p:nvSpPr>
        <p:spPr>
          <a:xfrm>
            <a:off x="2842336"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6" name="Google Shape;26;p29"/>
          <p:cNvSpPr txBox="1">
            <a:spLocks noGrp="1"/>
          </p:cNvSpPr>
          <p:nvPr>
            <p:ph type="body" idx="6"/>
          </p:nvPr>
        </p:nvSpPr>
        <p:spPr>
          <a:xfrm>
            <a:off x="2840520"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7" name="Google Shape;27;p29"/>
          <p:cNvSpPr>
            <a:spLocks noGrp="1"/>
          </p:cNvSpPr>
          <p:nvPr>
            <p:ph type="pic" idx="7"/>
          </p:nvPr>
        </p:nvSpPr>
        <p:spPr>
          <a:xfrm>
            <a:off x="4828032" y="1762506"/>
            <a:ext cx="1474470" cy="1351026"/>
          </a:xfrm>
          <a:prstGeom prst="rect">
            <a:avLst/>
          </a:prstGeom>
          <a:solidFill>
            <a:schemeClr val="accent2"/>
          </a:solidFill>
          <a:ln>
            <a:noFill/>
          </a:ln>
        </p:spPr>
      </p:sp>
      <p:sp>
        <p:nvSpPr>
          <p:cNvPr id="28" name="Google Shape;28;p29"/>
          <p:cNvSpPr txBox="1">
            <a:spLocks noGrp="1"/>
          </p:cNvSpPr>
          <p:nvPr>
            <p:ph type="body" idx="8"/>
          </p:nvPr>
        </p:nvSpPr>
        <p:spPr>
          <a:xfrm>
            <a:off x="4831055"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9" name="Google Shape;29;p29"/>
          <p:cNvSpPr txBox="1">
            <a:spLocks noGrp="1"/>
          </p:cNvSpPr>
          <p:nvPr>
            <p:ph type="body" idx="9"/>
          </p:nvPr>
        </p:nvSpPr>
        <p:spPr>
          <a:xfrm>
            <a:off x="4829239"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0" name="Google Shape;30;p29"/>
          <p:cNvSpPr>
            <a:spLocks noGrp="1"/>
          </p:cNvSpPr>
          <p:nvPr>
            <p:ph type="pic" idx="13"/>
          </p:nvPr>
        </p:nvSpPr>
        <p:spPr>
          <a:xfrm>
            <a:off x="6816852" y="1762506"/>
            <a:ext cx="1474470" cy="1351026"/>
          </a:xfrm>
          <a:prstGeom prst="rect">
            <a:avLst/>
          </a:prstGeom>
          <a:solidFill>
            <a:schemeClr val="accent2"/>
          </a:solidFill>
          <a:ln>
            <a:noFill/>
          </a:ln>
        </p:spPr>
      </p:sp>
      <p:sp>
        <p:nvSpPr>
          <p:cNvPr id="31" name="Google Shape;31;p29"/>
          <p:cNvSpPr txBox="1">
            <a:spLocks noGrp="1"/>
          </p:cNvSpPr>
          <p:nvPr>
            <p:ph type="body" idx="14"/>
          </p:nvPr>
        </p:nvSpPr>
        <p:spPr>
          <a:xfrm>
            <a:off x="6817958"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2" name="Google Shape;32;p29"/>
          <p:cNvSpPr txBox="1">
            <a:spLocks noGrp="1"/>
          </p:cNvSpPr>
          <p:nvPr>
            <p:ph type="body" idx="15"/>
          </p:nvPr>
        </p:nvSpPr>
        <p:spPr>
          <a:xfrm>
            <a:off x="6816142"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3" name="Google Shape;33;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body" idx="1"/>
          </p:nvPr>
        </p:nvSpPr>
        <p:spPr>
          <a:xfrm>
            <a:off x="457200" y="1244277"/>
            <a:ext cx="4038600" cy="3394075"/>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4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400"/>
              </a:spcBef>
              <a:spcAft>
                <a:spcPts val="0"/>
              </a:spcAft>
              <a:buClr>
                <a:schemeClr val="dk1"/>
              </a:buClr>
              <a:buSzPts val="2000"/>
              <a:buChar char="»"/>
              <a:defRPr sz="20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1" name="Google Shape;51;p10"/>
          <p:cNvSpPr txBox="1">
            <a:spLocks noGrp="1"/>
          </p:cNvSpPr>
          <p:nvPr>
            <p:ph type="body" idx="2"/>
          </p:nvPr>
        </p:nvSpPr>
        <p:spPr>
          <a:xfrm>
            <a:off x="4648200" y="1244277"/>
            <a:ext cx="4038600" cy="33940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dk1"/>
              </a:buClr>
              <a:buSzPts val="2800"/>
              <a:buNone/>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2" name="Google Shape;52;p1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8" name="Google Shape;58;p12"/>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9" name="Google Shape;59;p12"/>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0" name="Google Shape;60;p12"/>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1" name="Google Shape;61;p1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1" name="Google Shape;71;p14"/>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2" name="Google Shape;72;p1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5"/>
          <p:cNvSpPr>
            <a:spLocks noGrp="1"/>
          </p:cNvSpPr>
          <p:nvPr>
            <p:ph type="pic" idx="2"/>
          </p:nvPr>
        </p:nvSpPr>
        <p:spPr>
          <a:xfrm>
            <a:off x="1792288" y="460375"/>
            <a:ext cx="5486400" cy="3086100"/>
          </a:xfrm>
          <a:prstGeom prst="rect">
            <a:avLst/>
          </a:prstGeom>
          <a:noFill/>
          <a:ln>
            <a:noFill/>
          </a:ln>
        </p:spPr>
      </p:sp>
      <p:sp>
        <p:nvSpPr>
          <p:cNvPr id="78" name="Google Shape;78;p15"/>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9" name="Google Shape;79;p1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6"/>
          <p:cNvSpPr txBox="1">
            <a:spLocks noGrp="1"/>
          </p:cNvSpPr>
          <p:nvPr>
            <p:ph type="body" idx="1"/>
          </p:nvPr>
        </p:nvSpPr>
        <p:spPr>
          <a:xfrm rot="5400000">
            <a:off x="2874963" y="-1173485"/>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1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1pPr>
            <a:lvl2pPr marL="914400" marR="0" lvl="1"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4pPr>
            <a:lvl5pPr marL="2286000" marR="0" lvl="4"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8"/>
          <p:cNvSpPr/>
          <p:nvPr/>
        </p:nvSpPr>
        <p:spPr>
          <a:xfrm>
            <a:off x="-34325" y="0"/>
            <a:ext cx="9178325" cy="1200150"/>
          </a:xfrm>
          <a:prstGeom prst="rect">
            <a:avLst/>
          </a:prstGeom>
          <a:solidFill>
            <a:srgbClr val="100E2F"/>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Google Shape;39;p8"/>
          <p:cNvSpPr txBox="1">
            <a:spLocks noGrp="1"/>
          </p:cNvSpPr>
          <p:nvPr>
            <p:ph type="body" idx="1"/>
          </p:nvPr>
        </p:nvSpPr>
        <p:spPr>
          <a:xfrm>
            <a:off x="457200" y="1244277"/>
            <a:ext cx="8229600" cy="3394075"/>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s://app.powerbi.com/links/PxRpSeVJIi?ctid=17f1a87e-2a25-4eaa-b9df-9d439034b080&amp;pbi_source=linkShare&amp;bookmarkGuid=6c7f1eeb-7311-402e-9cba-cf8468a1135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p:nvPr/>
        </p:nvSpPr>
        <p:spPr>
          <a:xfrm>
            <a:off x="124493" y="333736"/>
            <a:ext cx="8352262" cy="24235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3600" b="1" i="0" u="none" strike="noStrike" cap="none" dirty="0">
              <a:solidFill>
                <a:srgbClr val="17365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3600" b="1" i="0" u="none" strike="noStrike" cap="none" dirty="0">
                <a:solidFill>
                  <a:srgbClr val="17365D"/>
                </a:solidFill>
                <a:latin typeface="Arial"/>
                <a:ea typeface="Arial"/>
                <a:cs typeface="Arial"/>
                <a:sym typeface="Arial"/>
              </a:rPr>
              <a:t>Tracking Student Journey: Analyzing Retention and Graduation Rates</a:t>
            </a:r>
            <a:endParaRPr dirty="0"/>
          </a:p>
          <a:p>
            <a:pPr marL="0" marR="0" lvl="0" indent="0" algn="l" rtl="0">
              <a:lnSpc>
                <a:spcPct val="100000"/>
              </a:lnSpc>
              <a:spcBef>
                <a:spcPts val="0"/>
              </a:spcBef>
              <a:spcAft>
                <a:spcPts val="0"/>
              </a:spcAft>
              <a:buClr>
                <a:schemeClr val="dk1"/>
              </a:buClr>
              <a:buSzPts val="2400"/>
              <a:buFont typeface="Arial"/>
              <a:buNone/>
            </a:pPr>
            <a:endParaRPr sz="3600" b="1" i="0" u="none" strike="noStrike" cap="none" dirty="0">
              <a:solidFill>
                <a:srgbClr val="17365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3600" b="1" i="0" u="none" strike="noStrike" cap="none" dirty="0">
                <a:solidFill>
                  <a:srgbClr val="17365D"/>
                </a:solidFill>
                <a:latin typeface="Arial"/>
                <a:ea typeface="Arial"/>
                <a:cs typeface="Arial"/>
                <a:sym typeface="Arial"/>
              </a:rPr>
              <a:t>Team 4</a:t>
            </a:r>
            <a:endParaRPr dirty="0"/>
          </a:p>
        </p:txBody>
      </p:sp>
      <p:sp>
        <p:nvSpPr>
          <p:cNvPr id="99" name="Google Shape;99;p1"/>
          <p:cNvSpPr txBox="1">
            <a:spLocks noGrp="1"/>
          </p:cNvSpPr>
          <p:nvPr>
            <p:ph type="sldNum" idx="12"/>
          </p:nvPr>
        </p:nvSpPr>
        <p:spPr>
          <a:xfrm>
            <a:off x="6947209" y="4852208"/>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100" name="Google Shape;100;p1"/>
          <p:cNvPicPr preferRelativeResize="0"/>
          <p:nvPr/>
        </p:nvPicPr>
        <p:blipFill rotWithShape="1">
          <a:blip r:embed="rId3">
            <a:alphaModFix/>
          </a:blip>
          <a:srcRect/>
          <a:stretch/>
        </p:blipFill>
        <p:spPr>
          <a:xfrm>
            <a:off x="2550529" y="1827482"/>
            <a:ext cx="4697481" cy="18595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8d41803606_0_2"/>
          <p:cNvSpPr txBox="1">
            <a:spLocks noGrp="1"/>
          </p:cNvSpPr>
          <p:nvPr>
            <p:ph type="title"/>
          </p:nvPr>
        </p:nvSpPr>
        <p:spPr>
          <a:xfrm>
            <a:off x="129652" y="107266"/>
            <a:ext cx="8229600" cy="94230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sz="2800" dirty="0"/>
              <a:t>Visual Analysis</a:t>
            </a:r>
            <a:br>
              <a:rPr lang="en-US" sz="2400" dirty="0"/>
            </a:br>
            <a:r>
              <a:rPr lang="en-US" sz="1600" dirty="0">
                <a:solidFill>
                  <a:schemeClr val="accent6">
                    <a:lumMod val="60000"/>
                    <a:lumOff val="40000"/>
                  </a:schemeClr>
                </a:solidFill>
              </a:rPr>
              <a:t>Retention Rate vs Pell Grant</a:t>
            </a:r>
            <a:endParaRPr sz="2400" dirty="0">
              <a:solidFill>
                <a:schemeClr val="accent6">
                  <a:lumMod val="60000"/>
                  <a:lumOff val="40000"/>
                </a:schemeClr>
              </a:solidFill>
            </a:endParaRPr>
          </a:p>
        </p:txBody>
      </p:sp>
      <p:sp>
        <p:nvSpPr>
          <p:cNvPr id="197" name="Google Shape;197;g28d41803606_0_2"/>
          <p:cNvSpPr txBox="1">
            <a:spLocks noGrp="1"/>
          </p:cNvSpPr>
          <p:nvPr>
            <p:ph type="sldNum" idx="12"/>
          </p:nvPr>
        </p:nvSpPr>
        <p:spPr>
          <a:xfrm>
            <a:off x="-1779765" y="4862675"/>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dirty="0"/>
          </a:p>
        </p:txBody>
      </p:sp>
      <p:pic>
        <p:nvPicPr>
          <p:cNvPr id="28" name="Picture 27">
            <a:extLst>
              <a:ext uri="{FF2B5EF4-FFF2-40B4-BE49-F238E27FC236}">
                <a16:creationId xmlns:a16="http://schemas.microsoft.com/office/drawing/2014/main" id="{0BC40399-D536-0936-5897-1CE37B87F309}"/>
              </a:ext>
            </a:extLst>
          </p:cNvPr>
          <p:cNvPicPr>
            <a:picLocks noChangeAspect="1"/>
          </p:cNvPicPr>
          <p:nvPr/>
        </p:nvPicPr>
        <p:blipFill>
          <a:blip r:embed="rId3"/>
          <a:stretch>
            <a:fillRect/>
          </a:stretch>
        </p:blipFill>
        <p:spPr>
          <a:xfrm>
            <a:off x="4343844" y="1359090"/>
            <a:ext cx="4674236" cy="3677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196;g28d41803606_0_2">
            <a:extLst>
              <a:ext uri="{FF2B5EF4-FFF2-40B4-BE49-F238E27FC236}">
                <a16:creationId xmlns:a16="http://schemas.microsoft.com/office/drawing/2014/main" id="{39402738-EBA2-D917-DE80-FE750C80D294}"/>
              </a:ext>
            </a:extLst>
          </p:cNvPr>
          <p:cNvSpPr txBox="1"/>
          <p:nvPr/>
        </p:nvSpPr>
        <p:spPr>
          <a:xfrm>
            <a:off x="0" y="1205222"/>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
        <p:nvSpPr>
          <p:cNvPr id="7" name="Rectangle: Rounded Corners 6">
            <a:extLst>
              <a:ext uri="{FF2B5EF4-FFF2-40B4-BE49-F238E27FC236}">
                <a16:creationId xmlns:a16="http://schemas.microsoft.com/office/drawing/2014/main" id="{2BAF4F7A-247D-0666-1AE3-70C982DC5DBC}"/>
              </a:ext>
            </a:extLst>
          </p:cNvPr>
          <p:cNvSpPr/>
          <p:nvPr/>
        </p:nvSpPr>
        <p:spPr>
          <a:xfrm>
            <a:off x="125920" y="2692187"/>
            <a:ext cx="4094469" cy="6395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Each student not receiving Pell grants for up to 4 semesters corresponds to a retention rate of 2 students.</a:t>
            </a:r>
          </a:p>
        </p:txBody>
      </p:sp>
      <p:sp>
        <p:nvSpPr>
          <p:cNvPr id="8" name="Rectangle: Rounded Corners 7">
            <a:extLst>
              <a:ext uri="{FF2B5EF4-FFF2-40B4-BE49-F238E27FC236}">
                <a16:creationId xmlns:a16="http://schemas.microsoft.com/office/drawing/2014/main" id="{5981EB33-A4DE-D638-1D01-DB9739A12645}"/>
              </a:ext>
            </a:extLst>
          </p:cNvPr>
          <p:cNvSpPr/>
          <p:nvPr/>
        </p:nvSpPr>
        <p:spPr>
          <a:xfrm>
            <a:off x="125920" y="3395825"/>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Conversely, for every student receiving Pell grants for up to 3 semesters, there is an attrition of 2.5 students who are not retained.</a:t>
            </a:r>
          </a:p>
        </p:txBody>
      </p:sp>
      <p:sp>
        <p:nvSpPr>
          <p:cNvPr id="9" name="Rectangle: Rounded Corners 8">
            <a:extLst>
              <a:ext uri="{FF2B5EF4-FFF2-40B4-BE49-F238E27FC236}">
                <a16:creationId xmlns:a16="http://schemas.microsoft.com/office/drawing/2014/main" id="{402D7F48-19CA-99B0-AD03-2F4E6CC3E3C0}"/>
              </a:ext>
            </a:extLst>
          </p:cNvPr>
          <p:cNvSpPr/>
          <p:nvPr/>
        </p:nvSpPr>
        <p:spPr>
          <a:xfrm>
            <a:off x="125920" y="4175177"/>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Students receiving Pell grants for up to 4 semesters exhibit a 100% retention rate, with all of them successfully retained.</a:t>
            </a:r>
          </a:p>
        </p:txBody>
      </p:sp>
      <p:sp>
        <p:nvSpPr>
          <p:cNvPr id="10" name="Rectangle: Rounded Corners 9">
            <a:extLst>
              <a:ext uri="{FF2B5EF4-FFF2-40B4-BE49-F238E27FC236}">
                <a16:creationId xmlns:a16="http://schemas.microsoft.com/office/drawing/2014/main" id="{280344C9-C70F-957F-3BC9-EFA109C0E3A4}"/>
              </a:ext>
            </a:extLst>
          </p:cNvPr>
          <p:cNvSpPr/>
          <p:nvPr/>
        </p:nvSpPr>
        <p:spPr>
          <a:xfrm>
            <a:off x="125919" y="1512084"/>
            <a:ext cx="4094469" cy="1059666"/>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Our focus should shift to students not receiving Pell Grants, as this is the area where we have the opportunity to enhance the retention rate, which currently exhibits a higher percentage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8d41803606_0_79"/>
          <p:cNvSpPr txBox="1">
            <a:spLocks noGrp="1"/>
          </p:cNvSpPr>
          <p:nvPr>
            <p:ph type="title"/>
          </p:nvPr>
        </p:nvSpPr>
        <p:spPr>
          <a:xfrm>
            <a:off x="129652" y="107267"/>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kumimoji="0" lang="en-US" sz="2800" b="0" i="0" u="none" strike="noStrike" kern="0" cap="none" spc="0" normalizeH="0" baseline="0" noProof="0" dirty="0">
                <a:ln>
                  <a:noFill/>
                </a:ln>
                <a:solidFill>
                  <a:srgbClr val="FFFFFF"/>
                </a:solidFill>
                <a:effectLst/>
                <a:uLnTx/>
                <a:uFillTx/>
                <a:latin typeface="Arial"/>
                <a:cs typeface="Arial"/>
                <a:sym typeface="Arial"/>
              </a:rPr>
              <a:t>Visual Analysis</a:t>
            </a:r>
            <a:br>
              <a:rPr kumimoji="0" lang="en-US" sz="2400" b="0" i="0" u="none" strike="noStrike" kern="0" cap="none" spc="0" normalizeH="0" baseline="0" noProof="0" dirty="0">
                <a:ln>
                  <a:noFill/>
                </a:ln>
                <a:solidFill>
                  <a:srgbClr val="FFFFFF"/>
                </a:solidFill>
                <a:effectLst/>
                <a:uLnTx/>
                <a:uFillTx/>
                <a:latin typeface="Arial"/>
                <a:cs typeface="Arial"/>
                <a:sym typeface="Arial"/>
              </a:rPr>
            </a:br>
            <a:r>
              <a:rPr kumimoji="0" lang="en-US" sz="1600" b="0" i="0" u="none" strike="noStrike" kern="0" cap="none" spc="0" normalizeH="0" baseline="0" noProof="0" dirty="0">
                <a:ln>
                  <a:noFill/>
                </a:ln>
                <a:solidFill>
                  <a:srgbClr val="F79646">
                    <a:lumMod val="60000"/>
                    <a:lumOff val="40000"/>
                  </a:srgbClr>
                </a:solidFill>
                <a:effectLst/>
                <a:uLnTx/>
                <a:uFillTx/>
                <a:latin typeface="Arial"/>
                <a:cs typeface="Arial"/>
                <a:sym typeface="Arial"/>
              </a:rPr>
              <a:t>Retention Rate vs </a:t>
            </a:r>
            <a:r>
              <a:rPr kumimoji="0" lang="en-US" sz="1600" b="0" i="0" u="none" strike="noStrike" kern="0" cap="none" spc="0" normalizeH="0" baseline="0" noProof="0" dirty="0" err="1">
                <a:ln>
                  <a:noFill/>
                </a:ln>
                <a:solidFill>
                  <a:srgbClr val="F79646">
                    <a:lumMod val="60000"/>
                    <a:lumOff val="40000"/>
                  </a:srgbClr>
                </a:solidFill>
                <a:effectLst/>
                <a:uLnTx/>
                <a:uFillTx/>
                <a:latin typeface="Arial"/>
                <a:cs typeface="Arial"/>
                <a:sym typeface="Arial"/>
              </a:rPr>
              <a:t>Student_Org</a:t>
            </a:r>
            <a:endParaRPr lang="en-US" sz="3200" dirty="0"/>
          </a:p>
        </p:txBody>
      </p:sp>
      <p:sp>
        <p:nvSpPr>
          <p:cNvPr id="206" name="Google Shape;206;g28d41803606_0_79"/>
          <p:cNvSpPr txBox="1">
            <a:spLocks noGrp="1"/>
          </p:cNvSpPr>
          <p:nvPr>
            <p:ph type="sldNum" idx="12"/>
          </p:nvPr>
        </p:nvSpPr>
        <p:spPr>
          <a:xfrm>
            <a:off x="-1747962" y="4869636"/>
            <a:ext cx="2113722" cy="27386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dirty="0"/>
          </a:p>
        </p:txBody>
      </p:sp>
      <p:pic>
        <p:nvPicPr>
          <p:cNvPr id="9" name="Picture 8">
            <a:extLst>
              <a:ext uri="{FF2B5EF4-FFF2-40B4-BE49-F238E27FC236}">
                <a16:creationId xmlns:a16="http://schemas.microsoft.com/office/drawing/2014/main" id="{975B13B3-4133-374E-31B7-9BED7C4BCDCB}"/>
              </a:ext>
            </a:extLst>
          </p:cNvPr>
          <p:cNvPicPr>
            <a:picLocks noChangeAspect="1"/>
          </p:cNvPicPr>
          <p:nvPr/>
        </p:nvPicPr>
        <p:blipFill>
          <a:blip r:embed="rId3"/>
          <a:stretch>
            <a:fillRect/>
          </a:stretch>
        </p:blipFill>
        <p:spPr>
          <a:xfrm>
            <a:off x="4319990" y="1340341"/>
            <a:ext cx="4724800" cy="3666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Rounded Corners 12">
            <a:extLst>
              <a:ext uri="{FF2B5EF4-FFF2-40B4-BE49-F238E27FC236}">
                <a16:creationId xmlns:a16="http://schemas.microsoft.com/office/drawing/2014/main" id="{5470DA0E-7D6C-0B33-E0E9-F822CD13DDA9}"/>
              </a:ext>
            </a:extLst>
          </p:cNvPr>
          <p:cNvSpPr/>
          <p:nvPr/>
        </p:nvSpPr>
        <p:spPr>
          <a:xfrm>
            <a:off x="66730" y="2625757"/>
            <a:ext cx="4094469" cy="6395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Students who are spending at clubs have a higher retention rate of (64%) compared to those not involved in clubs as (36%).</a:t>
            </a:r>
          </a:p>
        </p:txBody>
      </p:sp>
      <p:sp>
        <p:nvSpPr>
          <p:cNvPr id="14" name="Rectangle: Rounded Corners 13">
            <a:extLst>
              <a:ext uri="{FF2B5EF4-FFF2-40B4-BE49-F238E27FC236}">
                <a16:creationId xmlns:a16="http://schemas.microsoft.com/office/drawing/2014/main" id="{C8DE4732-C9E3-1A39-1979-7401DC97255E}"/>
              </a:ext>
            </a:extLst>
          </p:cNvPr>
          <p:cNvSpPr/>
          <p:nvPr/>
        </p:nvSpPr>
        <p:spPr>
          <a:xfrm>
            <a:off x="66730" y="3551475"/>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defRPr/>
            </a:pPr>
            <a:r>
              <a:rPr lang="en-US" dirty="0">
                <a:solidFill>
                  <a:srgbClr val="000000"/>
                </a:solidFill>
                <a:latin typeface="Calibri"/>
                <a:cs typeface="Calibri"/>
              </a:rPr>
              <a:t>Even spending a small amount of time in clubs (up to 25%) increases the retention rate compared to non-participation.</a:t>
            </a:r>
          </a:p>
        </p:txBody>
      </p:sp>
      <p:sp>
        <p:nvSpPr>
          <p:cNvPr id="16" name="Rectangle: Rounded Corners 15">
            <a:extLst>
              <a:ext uri="{FF2B5EF4-FFF2-40B4-BE49-F238E27FC236}">
                <a16:creationId xmlns:a16="http://schemas.microsoft.com/office/drawing/2014/main" id="{818489FE-7ACF-678F-526D-98BA794C71F1}"/>
              </a:ext>
            </a:extLst>
          </p:cNvPr>
          <p:cNvSpPr/>
          <p:nvPr/>
        </p:nvSpPr>
        <p:spPr>
          <a:xfrm>
            <a:off x="99209" y="1580722"/>
            <a:ext cx="4094469" cy="715215"/>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Direct our attention to students not engaged in clubs, aiming to boost retention rates given the observed higher non-retention rate in this group.</a:t>
            </a:r>
          </a:p>
        </p:txBody>
      </p:sp>
      <p:sp>
        <p:nvSpPr>
          <p:cNvPr id="17" name="Google Shape;196;g28d41803606_0_2">
            <a:extLst>
              <a:ext uri="{FF2B5EF4-FFF2-40B4-BE49-F238E27FC236}">
                <a16:creationId xmlns:a16="http://schemas.microsoft.com/office/drawing/2014/main" id="{FB726A0A-BC57-8750-2874-C1E3B94ADC09}"/>
              </a:ext>
            </a:extLst>
          </p:cNvPr>
          <p:cNvSpPr txBox="1"/>
          <p:nvPr/>
        </p:nvSpPr>
        <p:spPr>
          <a:xfrm>
            <a:off x="0" y="1193910"/>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8d41803606_0_156"/>
          <p:cNvSpPr txBox="1">
            <a:spLocks noGrp="1"/>
          </p:cNvSpPr>
          <p:nvPr>
            <p:ph type="title"/>
          </p:nvPr>
        </p:nvSpPr>
        <p:spPr>
          <a:xfrm>
            <a:off x="129652" y="107267"/>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kumimoji="0" lang="en-US" sz="2800" b="0" i="0" u="none" strike="noStrike" kern="0" cap="none" spc="0" normalizeH="0" baseline="0" noProof="0" dirty="0">
                <a:ln>
                  <a:noFill/>
                </a:ln>
                <a:solidFill>
                  <a:srgbClr val="FFFFFF"/>
                </a:solidFill>
                <a:effectLst/>
                <a:uLnTx/>
                <a:uFillTx/>
                <a:latin typeface="Arial"/>
                <a:cs typeface="Arial"/>
                <a:sym typeface="Arial"/>
              </a:rPr>
              <a:t>Visual Analysis</a:t>
            </a:r>
            <a:br>
              <a:rPr kumimoji="0" lang="en-US" sz="2400" b="0" i="0" u="none" strike="noStrike" kern="0" cap="none" spc="0" normalizeH="0" baseline="0" noProof="0" dirty="0">
                <a:ln>
                  <a:noFill/>
                </a:ln>
                <a:solidFill>
                  <a:srgbClr val="FFFFFF"/>
                </a:solidFill>
                <a:effectLst/>
                <a:uLnTx/>
                <a:uFillTx/>
                <a:latin typeface="Arial"/>
                <a:cs typeface="Arial"/>
                <a:sym typeface="Arial"/>
              </a:rPr>
            </a:br>
            <a:r>
              <a:rPr kumimoji="0" lang="en-US" sz="1600" b="0" i="0" u="none" strike="noStrike" kern="0" cap="none" spc="0" normalizeH="0" baseline="0" noProof="0" dirty="0">
                <a:ln>
                  <a:noFill/>
                </a:ln>
                <a:solidFill>
                  <a:srgbClr val="F79646">
                    <a:lumMod val="60000"/>
                    <a:lumOff val="40000"/>
                  </a:srgbClr>
                </a:solidFill>
                <a:effectLst/>
                <a:uLnTx/>
                <a:uFillTx/>
                <a:latin typeface="Arial"/>
                <a:cs typeface="Arial"/>
                <a:sym typeface="Arial"/>
              </a:rPr>
              <a:t>Retention Rate vs Departments</a:t>
            </a:r>
            <a:endParaRPr lang="en-US" sz="3200" dirty="0"/>
          </a:p>
        </p:txBody>
      </p:sp>
      <p:sp>
        <p:nvSpPr>
          <p:cNvPr id="11" name="Google Shape;206;g28d41803606_0_79">
            <a:extLst>
              <a:ext uri="{FF2B5EF4-FFF2-40B4-BE49-F238E27FC236}">
                <a16:creationId xmlns:a16="http://schemas.microsoft.com/office/drawing/2014/main" id="{6209B345-2CD9-4671-ED5D-A1A28186BEF1}"/>
              </a:ext>
            </a:extLst>
          </p:cNvPr>
          <p:cNvSpPr txBox="1">
            <a:spLocks/>
          </p:cNvSpPr>
          <p:nvPr/>
        </p:nvSpPr>
        <p:spPr>
          <a:xfrm>
            <a:off x="-1771817" y="4899301"/>
            <a:ext cx="2113722" cy="2738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12</a:t>
            </a:fld>
            <a:endParaRPr lang="en-US"/>
          </a:p>
        </p:txBody>
      </p:sp>
      <p:pic>
        <p:nvPicPr>
          <p:cNvPr id="3" name="Picture 2">
            <a:extLst>
              <a:ext uri="{FF2B5EF4-FFF2-40B4-BE49-F238E27FC236}">
                <a16:creationId xmlns:a16="http://schemas.microsoft.com/office/drawing/2014/main" id="{4C18ED4A-1A88-83E7-15EC-8F323A020BE4}"/>
              </a:ext>
            </a:extLst>
          </p:cNvPr>
          <p:cNvPicPr>
            <a:picLocks noChangeAspect="1"/>
          </p:cNvPicPr>
          <p:nvPr/>
        </p:nvPicPr>
        <p:blipFill>
          <a:blip r:embed="rId3"/>
          <a:stretch>
            <a:fillRect/>
          </a:stretch>
        </p:blipFill>
        <p:spPr>
          <a:xfrm>
            <a:off x="4485752" y="1247870"/>
            <a:ext cx="4570785" cy="3788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Rounded Corners 1">
            <a:extLst>
              <a:ext uri="{FF2B5EF4-FFF2-40B4-BE49-F238E27FC236}">
                <a16:creationId xmlns:a16="http://schemas.microsoft.com/office/drawing/2014/main" id="{0A789CCB-4F49-EC85-19CD-61455555A4DC}"/>
              </a:ext>
            </a:extLst>
          </p:cNvPr>
          <p:cNvSpPr/>
          <p:nvPr/>
        </p:nvSpPr>
        <p:spPr>
          <a:xfrm>
            <a:off x="31804" y="1664575"/>
            <a:ext cx="4346934" cy="8574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The graph indicates a combined retention rate of 17% for Engineering and Business Programs, signifying a substantial decline in the number of students from these departments.</a:t>
            </a:r>
          </a:p>
        </p:txBody>
      </p:sp>
      <p:sp>
        <p:nvSpPr>
          <p:cNvPr id="7" name="Rectangle: Rounded Corners 6">
            <a:extLst>
              <a:ext uri="{FF2B5EF4-FFF2-40B4-BE49-F238E27FC236}">
                <a16:creationId xmlns:a16="http://schemas.microsoft.com/office/drawing/2014/main" id="{1333AAEF-70F2-485F-FE30-29B3EAE866A2}"/>
              </a:ext>
            </a:extLst>
          </p:cNvPr>
          <p:cNvSpPr/>
          <p:nvPr/>
        </p:nvSpPr>
        <p:spPr>
          <a:xfrm>
            <a:off x="31805" y="3677167"/>
            <a:ext cx="4346933" cy="934516"/>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defRPr/>
            </a:pPr>
            <a:r>
              <a:rPr lang="en-US" dirty="0">
                <a:solidFill>
                  <a:srgbClr val="000000"/>
                </a:solidFill>
                <a:latin typeface="Calibri"/>
                <a:cs typeface="Calibri"/>
              </a:rPr>
              <a:t>The Liberal Arts &amp; Sciences department plays a pivotal role in student retention, offering an opportunity to elevate the overall retention rate</a:t>
            </a:r>
          </a:p>
        </p:txBody>
      </p:sp>
      <p:sp>
        <p:nvSpPr>
          <p:cNvPr id="8" name="Rectangle: Rounded Corners 7">
            <a:extLst>
              <a:ext uri="{FF2B5EF4-FFF2-40B4-BE49-F238E27FC236}">
                <a16:creationId xmlns:a16="http://schemas.microsoft.com/office/drawing/2014/main" id="{E7AA3BC6-EDA7-66A9-7BB3-C40DE19FBFFE}"/>
              </a:ext>
            </a:extLst>
          </p:cNvPr>
          <p:cNvSpPr/>
          <p:nvPr/>
        </p:nvSpPr>
        <p:spPr>
          <a:xfrm>
            <a:off x="45274" y="2675113"/>
            <a:ext cx="4346935" cy="8574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UConn should prioritize Retention on departments such as ACES, Center for Excellence in Teaching &amp; Learning, Radcliffe Hicks, Social Work, and Education, as they exhibit nearly a 100% non-retention rate.</a:t>
            </a:r>
          </a:p>
        </p:txBody>
      </p:sp>
      <p:sp>
        <p:nvSpPr>
          <p:cNvPr id="9" name="Google Shape;196;g28d41803606_0_2">
            <a:extLst>
              <a:ext uri="{FF2B5EF4-FFF2-40B4-BE49-F238E27FC236}">
                <a16:creationId xmlns:a16="http://schemas.microsoft.com/office/drawing/2014/main" id="{3CF7E8B5-1F3A-3DB4-02E0-E809ADFF3170}"/>
              </a:ext>
            </a:extLst>
          </p:cNvPr>
          <p:cNvSpPr txBox="1"/>
          <p:nvPr/>
        </p:nvSpPr>
        <p:spPr>
          <a:xfrm>
            <a:off x="35873" y="1245525"/>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8cd7dc97a6_0_18"/>
          <p:cNvSpPr txBox="1">
            <a:spLocks noGrp="1"/>
          </p:cNvSpPr>
          <p:nvPr>
            <p:ph type="title"/>
          </p:nvPr>
        </p:nvSpPr>
        <p:spPr>
          <a:xfrm>
            <a:off x="115229" y="347624"/>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lt1"/>
                </a:solidFill>
              </a:rPr>
              <a:t>Business</a:t>
            </a:r>
            <a:r>
              <a:rPr lang="en-US">
                <a:solidFill>
                  <a:schemeClr val="lt1"/>
                </a:solidFill>
              </a:rPr>
              <a:t> </a:t>
            </a:r>
            <a:r>
              <a:rPr lang="en-US" sz="3200">
                <a:solidFill>
                  <a:schemeClr val="lt1"/>
                </a:solidFill>
              </a:rPr>
              <a:t>Recommendations</a:t>
            </a:r>
            <a:endParaRPr>
              <a:solidFill>
                <a:schemeClr val="lt1"/>
              </a:solidFill>
            </a:endParaRPr>
          </a:p>
          <a:p>
            <a:pPr marL="0" lvl="0" indent="0" algn="l" rtl="0">
              <a:lnSpc>
                <a:spcPct val="100000"/>
              </a:lnSpc>
              <a:spcBef>
                <a:spcPts val="0"/>
              </a:spcBef>
              <a:spcAft>
                <a:spcPts val="0"/>
              </a:spcAft>
              <a:buSzPts val="1800"/>
              <a:buNone/>
            </a:pPr>
            <a:endParaRPr/>
          </a:p>
        </p:txBody>
      </p:sp>
      <p:sp>
        <p:nvSpPr>
          <p:cNvPr id="223" name="Google Shape;223;g28cd7dc97a6_0_18"/>
          <p:cNvSpPr txBox="1"/>
          <p:nvPr/>
        </p:nvSpPr>
        <p:spPr>
          <a:xfrm>
            <a:off x="0" y="1103686"/>
            <a:ext cx="9028800" cy="4493497"/>
          </a:xfrm>
          <a:prstGeom prst="rect">
            <a:avLst/>
          </a:prstGeom>
          <a:noFill/>
          <a:ln>
            <a:noFill/>
          </a:ln>
        </p:spPr>
        <p:txBody>
          <a:bodyPr spcFirstLastPara="1" wrap="square" lIns="91425" tIns="45700" rIns="91425" bIns="45700" anchor="t" anchorCtr="0">
            <a:spAutoFit/>
          </a:bodyPr>
          <a:lstStyle/>
          <a:p>
            <a:pPr marL="139700" marR="0" lvl="0" algn="l" rtl="0">
              <a:lnSpc>
                <a:spcPct val="100000"/>
              </a:lnSpc>
              <a:spcBef>
                <a:spcPts val="0"/>
              </a:spcBef>
              <a:spcAft>
                <a:spcPts val="0"/>
              </a:spcAft>
              <a:buClr>
                <a:srgbClr val="000000"/>
              </a:buClr>
              <a:buSzPts val="1100"/>
            </a:pPr>
            <a:endParaRPr sz="1200" b="0" i="0" u="none" strike="noStrike" cap="none" dirty="0">
              <a:solidFill>
                <a:srgbClr val="0F0F0F"/>
              </a:solidFill>
              <a:latin typeface="Calibri"/>
              <a:ea typeface="Calibri"/>
              <a:cs typeface="Calibri"/>
              <a:sym typeface="Calibri"/>
            </a:endParaRPr>
          </a:p>
          <a:p>
            <a:pPr marL="69850" marR="0" lvl="0" indent="0" algn="l" rtl="0">
              <a:lnSpc>
                <a:spcPct val="100000"/>
              </a:lnSpc>
              <a:spcBef>
                <a:spcPts val="0"/>
              </a:spcBef>
              <a:spcAft>
                <a:spcPts val="0"/>
              </a:spcAft>
              <a:buNone/>
            </a:pPr>
            <a:r>
              <a:rPr lang="en-US" sz="1200" b="1" i="0" u="none" strike="noStrike" cap="none" dirty="0">
                <a:solidFill>
                  <a:srgbClr val="000000"/>
                </a:solidFill>
                <a:latin typeface="Calibri"/>
                <a:ea typeface="Calibri"/>
                <a:cs typeface="Calibri"/>
                <a:sym typeface="Calibri"/>
              </a:rPr>
              <a:t>Addressing Retention Challenges Through Financial Support Solutions:</a:t>
            </a:r>
            <a:endParaRPr dirty="0"/>
          </a:p>
          <a:p>
            <a:pPr marL="69850" marR="0" lvl="0" indent="0" algn="l" rtl="0">
              <a:lnSpc>
                <a:spcPct val="100000"/>
              </a:lnSpc>
              <a:spcBef>
                <a:spcPts val="0"/>
              </a:spcBef>
              <a:spcAft>
                <a:spcPts val="0"/>
              </a:spcAft>
              <a:buNone/>
            </a:pPr>
            <a:endParaRPr sz="1200" b="0" i="0" u="none" strike="noStrike" cap="none" dirty="0">
              <a:solidFill>
                <a:srgbClr val="000000"/>
              </a:solidFill>
              <a:latin typeface="Calibri"/>
              <a:ea typeface="Calibri"/>
              <a:cs typeface="Calibri"/>
              <a:sym typeface="Calibri"/>
            </a:endParaRPr>
          </a:p>
          <a:p>
            <a:pPr marL="241300" indent="-171450">
              <a:buSzPts val="1100"/>
              <a:buFont typeface="Arial"/>
              <a:buChar char="•"/>
            </a:pPr>
            <a:r>
              <a:rPr lang="en-US" sz="1200" dirty="0">
                <a:latin typeface="Calibri"/>
                <a:cs typeface="Calibri"/>
                <a:sym typeface="Calibri"/>
              </a:rPr>
              <a:t>Our analysis reveals that approximately 36% of students face retention issues, even with Pell grants in place. To enhance retention, we propose the implementation of on-campus part-time employment opportunities. </a:t>
            </a:r>
          </a:p>
          <a:p>
            <a:pPr marL="241300" indent="-171450">
              <a:buSzPts val="1100"/>
              <a:buFont typeface="Arial"/>
              <a:buChar char="•"/>
            </a:pPr>
            <a:endParaRPr lang="en-US" sz="1200" dirty="0">
              <a:latin typeface="Calibri"/>
              <a:cs typeface="Calibri"/>
              <a:sym typeface="Calibri"/>
            </a:endParaRPr>
          </a:p>
          <a:p>
            <a:pPr marL="24130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cs typeface="Calibri"/>
                <a:sym typeface="Calibri"/>
              </a:rPr>
              <a:t>Once a student has received one Pell Grant, university should focus on providing other supports, such as academic advising and financial counseling, to help them stay in college and complete their degrees.</a:t>
            </a:r>
          </a:p>
          <a:p>
            <a:pPr marL="69850">
              <a:buSzPts val="1100"/>
            </a:pPr>
            <a:endParaRPr lang="en-US" sz="1200" dirty="0">
              <a:latin typeface="Calibri"/>
              <a:cs typeface="Calibri"/>
              <a:sym typeface="Calibri"/>
            </a:endParaRPr>
          </a:p>
          <a:p>
            <a:pPr marL="241300" indent="-171450">
              <a:buSzPts val="1100"/>
              <a:buFont typeface="Arial"/>
              <a:buChar char="•"/>
            </a:pPr>
            <a:r>
              <a:rPr lang="en-US" sz="1200" dirty="0">
                <a:latin typeface="Calibri"/>
                <a:cs typeface="Calibri"/>
                <a:sym typeface="Calibri"/>
              </a:rPr>
              <a:t>This initiative </a:t>
            </a:r>
            <a:r>
              <a:rPr lang="en-US" sz="1200" b="0" i="0" u="none" strike="noStrike" cap="none" dirty="0">
                <a:solidFill>
                  <a:srgbClr val="000000"/>
                </a:solidFill>
                <a:latin typeface="Calibri"/>
                <a:ea typeface="Calibri"/>
                <a:cs typeface="Calibri"/>
                <a:sym typeface="Calibri"/>
              </a:rPr>
              <a:t>aims to provide students with financial support, alleviating stress and fostering a conducive environment for their academic success.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a:ea typeface="Calibri"/>
                <a:cs typeface="Calibri"/>
                <a:sym typeface="Calibri"/>
              </a:rPr>
              <a:t>Strategic Recommendations for Improving Retention Rates Through Students engagements in clubs etc.</a:t>
            </a:r>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41300" marR="0" lvl="0" indent="-171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cs typeface="Calibri"/>
                <a:sym typeface="Calibri"/>
              </a:rPr>
              <a:t>Offering a wide variety of clubs and organizations to meet the needs of all students.</a:t>
            </a:r>
          </a:p>
          <a:p>
            <a:pPr marL="241300" marR="0" lvl="0" indent="-171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sym typeface="Arial"/>
              </a:rPr>
              <a:t>Allocating funds to the clubs can bring more participation of students can show positive growth in Retention Rate</a:t>
            </a:r>
          </a:p>
          <a:p>
            <a:pPr marL="241300" indent="-171450">
              <a:lnSpc>
                <a:spcPct val="150000"/>
              </a:lnSpc>
              <a:buSzPts val="1100"/>
              <a:buFont typeface="Arial"/>
              <a:buChar char="•"/>
            </a:pPr>
            <a:r>
              <a:rPr lang="en-US" sz="1200" dirty="0">
                <a:latin typeface="Calibri" panose="020F0502020204030204" pitchFamily="34" charset="0"/>
                <a:cs typeface="Calibri" panose="020F0502020204030204" pitchFamily="34" charset="0"/>
                <a:sym typeface="Calibri"/>
              </a:rPr>
              <a:t>Recognizing and rewarding students for their involvement in clubs.</a:t>
            </a:r>
          </a:p>
          <a:p>
            <a:pPr marL="241300" indent="-171450">
              <a:lnSpc>
                <a:spcPct val="150000"/>
              </a:lnSpc>
              <a:buSzPts val="1100"/>
              <a:buFont typeface="Arial"/>
              <a:buChar char="•"/>
            </a:pPr>
            <a:r>
              <a:rPr lang="en-US" sz="1200" dirty="0">
                <a:latin typeface="Calibri" panose="020F0502020204030204" pitchFamily="34" charset="0"/>
                <a:cs typeface="Calibri" panose="020F0502020204030204" pitchFamily="34" charset="0"/>
                <a:sym typeface="Calibri"/>
              </a:rPr>
              <a:t>By supporting student participation in clubs, schools can help to improve their retention rates and ensure that more students are able to graduate and achieve their educational goal</a:t>
            </a:r>
          </a:p>
          <a:p>
            <a:pPr marL="69850" marR="0" lvl="0" algn="l" defTabSz="914400" rtl="0" eaLnBrk="1" fontAlgn="auto" latinLnBrk="0" hangingPunct="1">
              <a:lnSpc>
                <a:spcPct val="150000"/>
              </a:lnSpc>
              <a:spcBef>
                <a:spcPts val="0"/>
              </a:spcBef>
              <a:spcAft>
                <a:spcPts val="0"/>
              </a:spcAft>
              <a:buClr>
                <a:srgbClr val="000000"/>
              </a:buClr>
              <a:buSzPts val="1100"/>
              <a:tabLst/>
              <a:defRPr/>
            </a:pPr>
            <a:endParaRPr kumimoji="0" lang="en-US" sz="1200" b="0" i="0" u="none" strike="noStrike" kern="0" cap="none" spc="0" normalizeH="0" baseline="0" noProof="0" dirty="0">
              <a:ln>
                <a:noFill/>
              </a:ln>
              <a:solidFill>
                <a:srgbClr val="000000"/>
              </a:solidFill>
              <a:effectLst/>
              <a:uLnTx/>
              <a:uFillTx/>
              <a:latin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p:txBody>
      </p:sp>
      <p:sp>
        <p:nvSpPr>
          <p:cNvPr id="224" name="Google Shape;224;g28cd7dc97a6_0_1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8cd7dc97a6_0_18"/>
          <p:cNvSpPr txBox="1">
            <a:spLocks noGrp="1"/>
          </p:cNvSpPr>
          <p:nvPr>
            <p:ph type="title"/>
          </p:nvPr>
        </p:nvSpPr>
        <p:spPr>
          <a:xfrm>
            <a:off x="115229" y="347624"/>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lt1"/>
                </a:solidFill>
              </a:rPr>
              <a:t>Business</a:t>
            </a:r>
            <a:r>
              <a:rPr lang="en-US">
                <a:solidFill>
                  <a:schemeClr val="lt1"/>
                </a:solidFill>
              </a:rPr>
              <a:t> </a:t>
            </a:r>
            <a:r>
              <a:rPr lang="en-US" sz="3200">
                <a:solidFill>
                  <a:schemeClr val="lt1"/>
                </a:solidFill>
              </a:rPr>
              <a:t>Recommendations</a:t>
            </a:r>
            <a:endParaRPr>
              <a:solidFill>
                <a:schemeClr val="lt1"/>
              </a:solidFill>
            </a:endParaRPr>
          </a:p>
          <a:p>
            <a:pPr marL="0" lvl="0" indent="0" algn="l" rtl="0">
              <a:lnSpc>
                <a:spcPct val="100000"/>
              </a:lnSpc>
              <a:spcBef>
                <a:spcPts val="0"/>
              </a:spcBef>
              <a:spcAft>
                <a:spcPts val="0"/>
              </a:spcAft>
              <a:buSzPts val="1800"/>
              <a:buNone/>
            </a:pPr>
            <a:endParaRPr/>
          </a:p>
        </p:txBody>
      </p:sp>
      <p:sp>
        <p:nvSpPr>
          <p:cNvPr id="223" name="Google Shape;223;g28cd7dc97a6_0_18"/>
          <p:cNvSpPr txBox="1"/>
          <p:nvPr/>
        </p:nvSpPr>
        <p:spPr>
          <a:xfrm>
            <a:off x="115229" y="1314084"/>
            <a:ext cx="8835512" cy="300078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Calibri"/>
                <a:cs typeface="Calibri" panose="020F0502020204030204" pitchFamily="34" charset="0"/>
                <a:sym typeface="Calibri"/>
              </a:rPr>
              <a:t>Guiding Strategies for Students Encountering Academic Challenges within their Departments</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UConn should prioritize Engineering and Business Programs due to their high demand in the current market.</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Advertise UConn's unique curriculum, graduation rates, and placement statistics for these programs to enhance the retention rate.</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Conduct monthly podcasts featuring UConn alumni to guide students after their first year, facilitating engagement and skill development.</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a:cs typeface="Calibri"/>
                <a:sym typeface="Calibri"/>
              </a:rPr>
              <a:t>Focus on improving the retention rates especially in the specific departments—ACES, Center for Excellence in Teaching &amp; Learning, Radcliffe Hicks, Social Work, and Education—to reduce the financial burdens on UConn.</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a:cs typeface="Calibri"/>
                <a:sym typeface="Calibri"/>
              </a:rPr>
              <a:t>Guarantee Pell Grants or financial assistance for all students willing to join, aiming to enhance the retention rate in these 5 departments.</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endParaRPr lang="en-US" sz="900" dirty="0">
              <a:solidFill>
                <a:srgbClr val="0F0F0F"/>
              </a:solidFill>
              <a:latin typeface="Calibri"/>
              <a:cs typeface="Calibri"/>
              <a:sym typeface="Calibri"/>
            </a:endParaRPr>
          </a:p>
          <a:p>
            <a:pPr marR="0" lvl="0" algn="just" defTabSz="914400" rtl="0" eaLnBrk="1" fontAlgn="auto" latinLnBrk="0" hangingPunct="1">
              <a:lnSpc>
                <a:spcPct val="150000"/>
              </a:lnSpc>
              <a:spcBef>
                <a:spcPts val="0"/>
              </a:spcBef>
              <a:spcAft>
                <a:spcPts val="0"/>
              </a:spcAft>
              <a:buClr>
                <a:srgbClr val="000000"/>
              </a:buClr>
              <a:buSzPts val="1200"/>
              <a:tabLst/>
              <a:defRPr/>
            </a:pPr>
            <a:endParaRPr kumimoji="0" lang="en-US" sz="900" b="0" i="0" u="none" strike="noStrike" kern="0" cap="none" spc="0" normalizeH="0" baseline="0" noProof="0" dirty="0">
              <a:ln>
                <a:noFill/>
              </a:ln>
              <a:solidFill>
                <a:srgbClr val="0F0F0F"/>
              </a:solidFill>
              <a:effectLst/>
              <a:uLnTx/>
              <a:uFillTx/>
              <a:latin typeface="Calibri"/>
              <a:cs typeface="Calibri"/>
              <a:sym typeface="Calibri"/>
            </a:endParaRPr>
          </a:p>
        </p:txBody>
      </p:sp>
      <p:sp>
        <p:nvSpPr>
          <p:cNvPr id="224" name="Google Shape;224;g28cd7dc97a6_0_18"/>
          <p:cNvSpPr txBox="1">
            <a:spLocks noGrp="1"/>
          </p:cNvSpPr>
          <p:nvPr>
            <p:ph type="sldNum" idx="12"/>
          </p:nvPr>
        </p:nvSpPr>
        <p:spPr>
          <a:xfrm>
            <a:off x="7010400" y="48688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dirty="0"/>
          </a:p>
        </p:txBody>
      </p:sp>
      <p:sp>
        <p:nvSpPr>
          <p:cNvPr id="8" name="Rectangle 5">
            <a:extLst>
              <a:ext uri="{FF2B5EF4-FFF2-40B4-BE49-F238E27FC236}">
                <a16:creationId xmlns:a16="http://schemas.microsoft.com/office/drawing/2014/main" id="{71FD4C60-52B5-01FD-3238-720C31AD5572}"/>
              </a:ext>
            </a:extLst>
          </p:cNvPr>
          <p:cNvSpPr>
            <a:spLocks noChangeArrowheads="1"/>
          </p:cNvSpPr>
          <p:nvPr/>
        </p:nvSpPr>
        <p:spPr bwMode="auto">
          <a:xfrm>
            <a:off x="0" y="-292387"/>
            <a:ext cx="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32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8cb1480107_0_430"/>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SzPts val="1800"/>
              <a:buNone/>
            </a:pPr>
            <a:r>
              <a:rPr lang="en-US" sz="3000"/>
              <a:t>References</a:t>
            </a:r>
            <a:endParaRPr sz="3000"/>
          </a:p>
        </p:txBody>
      </p:sp>
      <p:sp>
        <p:nvSpPr>
          <p:cNvPr id="240" name="Google Shape;240;g28cb1480107_0_430"/>
          <p:cNvSpPr txBox="1"/>
          <p:nvPr/>
        </p:nvSpPr>
        <p:spPr>
          <a:xfrm>
            <a:off x="163675" y="1346225"/>
            <a:ext cx="8801700" cy="37071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7000"/>
              </a:lnSpc>
              <a:spcBef>
                <a:spcPts val="0"/>
              </a:spcBef>
              <a:spcAft>
                <a:spcPts val="0"/>
              </a:spcAft>
              <a:buNone/>
            </a:pPr>
            <a:r>
              <a:rPr lang="en-US" sz="1200" b="0" i="0" u="none" strike="noStrike" cap="none">
                <a:solidFill>
                  <a:srgbClr val="000000"/>
                </a:solidFill>
                <a:latin typeface="Calibri"/>
                <a:ea typeface="Calibri"/>
                <a:cs typeface="Calibri"/>
                <a:sym typeface="Calibri"/>
              </a:rPr>
              <a:t>Coleman, M. (2022, April 19). </a:t>
            </a:r>
            <a:r>
              <a:rPr lang="en-US" sz="1200" b="0" i="1" u="none" strike="noStrike" cap="none">
                <a:solidFill>
                  <a:srgbClr val="000000"/>
                </a:solidFill>
                <a:latin typeface="Calibri"/>
                <a:ea typeface="Calibri"/>
                <a:cs typeface="Calibri"/>
                <a:sym typeface="Calibri"/>
              </a:rPr>
              <a:t>HOW MENTAL HEALTH IS IMPACTING STUDENT RETENTION</a:t>
            </a:r>
            <a:r>
              <a:rPr lang="en-US" sz="1200" b="0" i="0" u="none" strike="noStrike" cap="none">
                <a:solidFill>
                  <a:srgbClr val="000000"/>
                </a:solidFill>
                <a:latin typeface="Calibri"/>
                <a:ea typeface="Calibri"/>
                <a:cs typeface="Calibri"/>
                <a:sym typeface="Calibri"/>
              </a:rPr>
              <a:t>. Retrieved from The National Society of Leadership and Success: https://www.nsls.org/</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David H. Kalsbeek, C. M. (4 Ps of Student Retention Framework). </a:t>
            </a:r>
            <a:r>
              <a:rPr lang="en-US" sz="1200" b="0" i="1" u="none" strike="noStrike" cap="none">
                <a:solidFill>
                  <a:srgbClr val="000000"/>
                </a:solidFill>
                <a:latin typeface="Calibri"/>
                <a:ea typeface="Calibri"/>
                <a:cs typeface="Calibri"/>
                <a:sym typeface="Calibri"/>
              </a:rPr>
              <a:t>Improving Outcomes through the.</a:t>
            </a:r>
            <a:r>
              <a:rPr lang="en-US" sz="1200" b="0" i="0" u="none" strike="noStrike" cap="none">
                <a:solidFill>
                  <a:srgbClr val="000000"/>
                </a:solidFill>
                <a:latin typeface="Calibri"/>
                <a:ea typeface="Calibri"/>
                <a:cs typeface="Calibri"/>
                <a:sym typeface="Calibri"/>
              </a:rPr>
              <a:t> DePaul University.</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Fuerst, N. (2022). </a:t>
            </a:r>
            <a:r>
              <a:rPr lang="en-US" sz="1200" b="0" i="1" u="none" strike="noStrike" cap="none">
                <a:solidFill>
                  <a:srgbClr val="000000"/>
                </a:solidFill>
                <a:latin typeface="Calibri"/>
                <a:ea typeface="Calibri"/>
                <a:cs typeface="Calibri"/>
                <a:sym typeface="Calibri"/>
              </a:rPr>
              <a:t>2021/2022 Annual Report on Retention and Graduation.</a:t>
            </a:r>
            <a:r>
              <a:rPr lang="en-US" sz="1200" b="0" i="0" u="none" strike="noStrike" cap="none">
                <a:solidFill>
                  <a:srgbClr val="000000"/>
                </a:solidFill>
                <a:latin typeface="Calibri"/>
                <a:ea typeface="Calibri"/>
                <a:cs typeface="Calibri"/>
                <a:sym typeface="Calibri"/>
              </a:rPr>
              <a:t> University of Connecticut.</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Fuerst, N. (2023). </a:t>
            </a:r>
            <a:r>
              <a:rPr lang="en-US" sz="1200" b="0" i="1" u="none" strike="noStrike" cap="none">
                <a:solidFill>
                  <a:srgbClr val="000000"/>
                </a:solidFill>
                <a:latin typeface="Calibri"/>
                <a:ea typeface="Calibri"/>
                <a:cs typeface="Calibri"/>
                <a:sym typeface="Calibri"/>
              </a:rPr>
              <a:t>2022/2023 Annual Report on Retention and Graduation.</a:t>
            </a:r>
            <a:r>
              <a:rPr lang="en-US" sz="1200" b="0" i="0" u="none" strike="noStrike" cap="none">
                <a:solidFill>
                  <a:srgbClr val="000000"/>
                </a:solidFill>
                <a:latin typeface="Calibri"/>
                <a:ea typeface="Calibri"/>
                <a:cs typeface="Calibri"/>
                <a:sym typeface="Calibri"/>
              </a:rPr>
              <a:t> University of Connecticut.</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Nietzel, M. T. (2022, Dec 13). </a:t>
            </a:r>
            <a:r>
              <a:rPr lang="en-US" sz="1200" b="0" i="1" u="none" strike="noStrike" cap="none">
                <a:solidFill>
                  <a:srgbClr val="000000"/>
                </a:solidFill>
                <a:latin typeface="Calibri"/>
                <a:ea typeface="Calibri"/>
                <a:cs typeface="Calibri"/>
                <a:sym typeface="Calibri"/>
              </a:rPr>
              <a:t>New Report: College Completion Rates Improve, But Disparities Remain A Problem</a:t>
            </a:r>
            <a:r>
              <a:rPr lang="en-US" sz="1200" b="0" i="0" u="none" strike="noStrike" cap="none">
                <a:solidFill>
                  <a:srgbClr val="000000"/>
                </a:solidFill>
                <a:latin typeface="Calibri"/>
                <a:ea typeface="Calibri"/>
                <a:cs typeface="Calibri"/>
                <a:sym typeface="Calibri"/>
              </a:rPr>
              <a:t>. Retrieved from Forbes: https://www.forbes.com/sites/michaeltnietzel/2022/12/13/new-report-college-completion-rates-improve-but-disparities-remain-a-problem/?sh=a59246e59e55</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Nieuwoudt, J. E. (n.d.). https://journals.sagepub.com/doi/10.1177/1521025120985228.</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Nieuwoudt, J. E. (n.d.). </a:t>
            </a:r>
            <a:r>
              <a:rPr lang="en-US" sz="1200" b="0" i="1" u="none" strike="noStrike" cap="none">
                <a:solidFill>
                  <a:srgbClr val="000000"/>
                </a:solidFill>
                <a:latin typeface="Calibri"/>
                <a:ea typeface="Calibri"/>
                <a:cs typeface="Calibri"/>
                <a:sym typeface="Calibri"/>
              </a:rPr>
              <a:t>Sage Journals Home</a:t>
            </a:r>
            <a:r>
              <a:rPr lang="en-US" sz="1200" b="0" i="0" u="none" strike="noStrike" cap="none">
                <a:solidFill>
                  <a:srgbClr val="000000"/>
                </a:solidFill>
                <a:latin typeface="Calibri"/>
                <a:ea typeface="Calibri"/>
                <a:cs typeface="Calibri"/>
                <a:sym typeface="Calibri"/>
              </a:rPr>
              <a:t>. Retrieved from Student Retention in Higher Education: Why Students Choose to Remain at University: https://journals.sagepub.com/doi/10.1177/1521025120985228</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University, W. (2023, May 29). </a:t>
            </a:r>
            <a:r>
              <a:rPr lang="en-US" sz="1200" b="0" i="1" u="none" strike="noStrike" cap="none">
                <a:solidFill>
                  <a:srgbClr val="000000"/>
                </a:solidFill>
                <a:latin typeface="Calibri"/>
                <a:ea typeface="Calibri"/>
                <a:cs typeface="Calibri"/>
                <a:sym typeface="Calibri"/>
              </a:rPr>
              <a:t>Student Retention Strategies</a:t>
            </a:r>
            <a:r>
              <a:rPr lang="en-US" sz="1200" b="0" i="0" u="none" strike="noStrike" cap="none">
                <a:solidFill>
                  <a:srgbClr val="000000"/>
                </a:solidFill>
                <a:latin typeface="Calibri"/>
                <a:ea typeface="Calibri"/>
                <a:cs typeface="Calibri"/>
                <a:sym typeface="Calibri"/>
              </a:rPr>
              <a:t>. Retrieved from Wiley University Services: https://universityservices.wiley.com/student-retention-strategies/</a:t>
            </a:r>
            <a:endParaRPr/>
          </a:p>
          <a:p>
            <a:pPr marL="0" marR="0" lvl="0" indent="0" algn="l" rtl="0">
              <a:lnSpc>
                <a:spcPct val="100000"/>
              </a:lnSpc>
              <a:spcBef>
                <a:spcPts val="800"/>
              </a:spcBef>
              <a:spcAft>
                <a:spcPts val="0"/>
              </a:spcAft>
              <a:buClr>
                <a:srgbClr val="000000"/>
              </a:buClr>
              <a:buSzPts val="1000"/>
              <a:buFont typeface="Arial"/>
              <a:buNone/>
            </a:pPr>
            <a:endParaRPr sz="1000" b="1" i="0" u="none" strike="noStrike" cap="none">
              <a:solidFill>
                <a:srgbClr val="0000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8cb1480107_0_43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p:nvPr/>
        </p:nvSpPr>
        <p:spPr>
          <a:xfrm>
            <a:off x="2764302" y="626558"/>
            <a:ext cx="5176910" cy="1280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4000" b="1" i="0" u="none" strike="noStrike" cap="none">
                <a:solidFill>
                  <a:srgbClr val="17365D"/>
                </a:solidFill>
                <a:latin typeface="Calibri"/>
                <a:ea typeface="Calibri"/>
                <a:cs typeface="Calibri"/>
                <a:sym typeface="Calibri"/>
              </a:rPr>
              <a:t>THANK YOU….!!</a:t>
            </a:r>
            <a:endParaRPr/>
          </a:p>
        </p:txBody>
      </p:sp>
      <p:sp>
        <p:nvSpPr>
          <p:cNvPr id="247" name="Google Shape;247;p5"/>
          <p:cNvSpPr txBox="1">
            <a:spLocks noGrp="1"/>
          </p:cNvSpPr>
          <p:nvPr>
            <p:ph type="sldNum" idx="12"/>
          </p:nvPr>
        </p:nvSpPr>
        <p:spPr>
          <a:xfrm>
            <a:off x="6947209" y="4852208"/>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8" name="Google Shape;248;p5"/>
          <p:cNvPicPr preferRelativeResize="0"/>
          <p:nvPr/>
        </p:nvPicPr>
        <p:blipFill rotWithShape="1">
          <a:blip r:embed="rId3">
            <a:alphaModFix/>
          </a:blip>
          <a:srcRect/>
          <a:stretch/>
        </p:blipFill>
        <p:spPr>
          <a:xfrm>
            <a:off x="3161551" y="1684083"/>
            <a:ext cx="2528831" cy="2354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6CA376-9867-E00F-640E-9323741C11C3}"/>
              </a:ext>
            </a:extLst>
          </p:cNvPr>
          <p:cNvSpPr>
            <a:spLocks noGrp="1"/>
          </p:cNvSpPr>
          <p:nvPr>
            <p:ph type="body" idx="2"/>
          </p:nvPr>
        </p:nvSpPr>
        <p:spPr>
          <a:xfrm>
            <a:off x="518822" y="2206385"/>
            <a:ext cx="8106355" cy="1486677"/>
          </a:xfrm>
        </p:spPr>
        <p:txBody>
          <a:bodyPr>
            <a:normAutofit/>
          </a:bodyPr>
          <a:lstStyle/>
          <a:p>
            <a:pPr algn="ctr"/>
            <a:r>
              <a:rPr lang="en-US" sz="3600" dirty="0"/>
              <a:t>APPENDIX</a:t>
            </a:r>
          </a:p>
        </p:txBody>
      </p:sp>
      <p:sp>
        <p:nvSpPr>
          <p:cNvPr id="5" name="Slide Number Placeholder 4">
            <a:extLst>
              <a:ext uri="{FF2B5EF4-FFF2-40B4-BE49-F238E27FC236}">
                <a16:creationId xmlns:a16="http://schemas.microsoft.com/office/drawing/2014/main" id="{D5F13CBA-3DDC-5451-041B-75969DBEEE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10223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828441907"/>
                  </p:ext>
                </p:extLst>
              </p:nvPr>
            </p:nvGraphicFramePr>
            <p:xfrm>
              <a:off x="52899" y="509741"/>
              <a:ext cx="8977746" cy="450104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52899" y="509741"/>
                <a:ext cx="8977746" cy="4501044"/>
              </a:xfrm>
              <a:prstGeom prst="rect">
                <a:avLst/>
              </a:prstGeom>
            </p:spPr>
          </p:pic>
        </mc:Fallback>
      </mc:AlternateContent>
      <p:sp>
        <p:nvSpPr>
          <p:cNvPr id="4" name="TextBox 3">
            <a:extLst>
              <a:ext uri="{FF2B5EF4-FFF2-40B4-BE49-F238E27FC236}">
                <a16:creationId xmlns:a16="http://schemas.microsoft.com/office/drawing/2014/main" id="{25F2D7F1-91BF-C37F-B3A6-41851EFC8699}"/>
              </a:ext>
            </a:extLst>
          </p:cNvPr>
          <p:cNvSpPr txBox="1"/>
          <p:nvPr/>
        </p:nvSpPr>
        <p:spPr>
          <a:xfrm>
            <a:off x="6753959" y="132715"/>
            <a:ext cx="6465849" cy="377026"/>
          </a:xfrm>
          <a:prstGeom prst="rect">
            <a:avLst/>
          </a:prstGeom>
          <a:noFill/>
        </p:spPr>
        <p:txBody>
          <a:bodyPr wrap="square" rtlCol="0">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Click here to view online Dashboard</a:t>
            </a:r>
            <a:endParaRPr lang="en-US" sz="1050" dirty="0">
              <a:solidFill>
                <a:schemeClr val="bg1"/>
              </a:solidFill>
            </a:endParaRPr>
          </a:p>
          <a:p>
            <a:endParaRPr lang="en-US" sz="800" dirty="0">
              <a:solidFill>
                <a:schemeClr val="bg1"/>
              </a:solidFill>
            </a:endParaRPr>
          </a:p>
        </p:txBody>
      </p:sp>
      <p:sp>
        <p:nvSpPr>
          <p:cNvPr id="9" name="Add-in_Banner">
            <a:extLst>
              <a:ext uri="{FF2B5EF4-FFF2-40B4-BE49-F238E27FC236}">
                <a16:creationId xmlns:a16="http://schemas.microsoft.com/office/drawing/2014/main" id="{78F5B90B-33D3-08A8-B039-AD4F6B4C7542}"/>
              </a:ext>
            </a:extLst>
          </p:cNvPr>
          <p:cNvSpPr txBox="1">
            <a:spLocks/>
          </p:cNvSpPr>
          <p:nvPr/>
        </p:nvSpPr>
        <p:spPr>
          <a:xfrm>
            <a:off x="-617628" y="-7450"/>
            <a:ext cx="8667345" cy="657357"/>
          </a:xfrm>
          <a:prstGeom prst="rect">
            <a:avLst/>
          </a:prstGeom>
          <a:solidFill>
            <a:srgbClr val="494748">
              <a:alpha val="470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400"/>
              <a:buFont typeface="Arial"/>
              <a:buNone/>
              <a:defRPr sz="4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600" b="1" dirty="0">
                <a:solidFill>
                  <a:schemeClr val="bg1"/>
                </a:solidFill>
                <a:latin typeface="Calibri" panose="020F0502020204030204" pitchFamily="34" charset="0"/>
                <a:cs typeface="Calibri" panose="020F0502020204030204" pitchFamily="34" charset="0"/>
              </a:rPr>
              <a:t>INTERACTIVE DASHBOARD</a:t>
            </a:r>
            <a:br>
              <a:rPr lang="en-US" sz="1200" b="1" dirty="0">
                <a:solidFill>
                  <a:schemeClr val="bg1"/>
                </a:solidFill>
              </a:rPr>
            </a:b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10" name="Add-in_Icon" descr="Icon for Microsoft Power BI.">
            <a:extLst>
              <a:ext uri="{FF2B5EF4-FFF2-40B4-BE49-F238E27FC236}">
                <a16:creationId xmlns:a16="http://schemas.microsoft.com/office/drawing/2014/main" id="{73F87BD8-1B81-8AB3-67BA-44320D71F48C}"/>
              </a:ext>
            </a:extLst>
          </p:cNvPr>
          <p:cNvPicPr/>
          <p:nvPr/>
        </p:nvPicPr>
        <p:blipFill>
          <a:blip r:embed="rId5"/>
          <a:stretch>
            <a:fillRect/>
          </a:stretch>
        </p:blipFill>
        <p:spPr bwMode="auto">
          <a:xfrm>
            <a:off x="131880" y="126581"/>
            <a:ext cx="218599" cy="218599"/>
          </a:xfrm>
          <a:prstGeom prst="rect">
            <a:avLst/>
          </a:prstGeom>
          <a:noFill/>
        </p:spPr>
      </p:pic>
    </p:spTree>
    <p:extLst>
      <p:ext uri="{BB962C8B-B14F-4D97-AF65-F5344CB8AC3E}">
        <p14:creationId xmlns:p14="http://schemas.microsoft.com/office/powerpoint/2010/main" val="321185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2214390" y="64720"/>
            <a:ext cx="4924539" cy="46270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52777"/>
              <a:buNone/>
            </a:pP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UCONN Capstone Project Team</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grpSp>
        <p:nvGrpSpPr>
          <p:cNvPr id="106" name="Google Shape;106;p18"/>
          <p:cNvGrpSpPr/>
          <p:nvPr/>
        </p:nvGrpSpPr>
        <p:grpSpPr>
          <a:xfrm>
            <a:off x="356967" y="733294"/>
            <a:ext cx="8551250" cy="3546091"/>
            <a:chOff x="4427" y="490922"/>
            <a:chExt cx="8551250" cy="3546091"/>
          </a:xfrm>
        </p:grpSpPr>
        <p:sp>
          <p:nvSpPr>
            <p:cNvPr id="107" name="Google Shape;107;p18"/>
            <p:cNvSpPr/>
            <p:nvPr/>
          </p:nvSpPr>
          <p:spPr>
            <a:xfrm>
              <a:off x="4086126" y="1414383"/>
              <a:ext cx="193926" cy="849584"/>
            </a:xfrm>
            <a:custGeom>
              <a:avLst/>
              <a:gdLst/>
              <a:ahLst/>
              <a:cxnLst/>
              <a:rect l="l" t="t" r="r" b="b"/>
              <a:pathLst>
                <a:path w="120000" h="120000" extrusionOk="0">
                  <a:moveTo>
                    <a:pt x="120000" y="0"/>
                  </a:moveTo>
                  <a:lnTo>
                    <a:pt x="120000" y="120000"/>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4280053" y="1414383"/>
              <a:ext cx="3352163" cy="1699168"/>
            </a:xfrm>
            <a:custGeom>
              <a:avLst/>
              <a:gdLst/>
              <a:ahLst/>
              <a:cxnLst/>
              <a:rect l="l" t="t" r="r" b="b"/>
              <a:pathLst>
                <a:path w="120000" h="120000" extrusionOk="0">
                  <a:moveTo>
                    <a:pt x="0" y="0"/>
                  </a:moveTo>
                  <a:lnTo>
                    <a:pt x="0" y="106304"/>
                  </a:lnTo>
                  <a:lnTo>
                    <a:pt x="120000" y="106304"/>
                  </a:lnTo>
                  <a:lnTo>
                    <a:pt x="12000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18"/>
            <p:cNvSpPr/>
            <p:nvPr/>
          </p:nvSpPr>
          <p:spPr>
            <a:xfrm>
              <a:off x="4280053" y="1414383"/>
              <a:ext cx="1117387" cy="1699168"/>
            </a:xfrm>
            <a:custGeom>
              <a:avLst/>
              <a:gdLst/>
              <a:ahLst/>
              <a:cxnLst/>
              <a:rect l="l" t="t" r="r" b="b"/>
              <a:pathLst>
                <a:path w="120000" h="120000" extrusionOk="0">
                  <a:moveTo>
                    <a:pt x="0" y="0"/>
                  </a:moveTo>
                  <a:lnTo>
                    <a:pt x="0" y="106304"/>
                  </a:lnTo>
                  <a:lnTo>
                    <a:pt x="120000" y="106304"/>
                  </a:lnTo>
                  <a:lnTo>
                    <a:pt x="12000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3162665" y="1414383"/>
              <a:ext cx="1117387" cy="1699168"/>
            </a:xfrm>
            <a:custGeom>
              <a:avLst/>
              <a:gdLst/>
              <a:ahLst/>
              <a:cxnLst/>
              <a:rect l="l" t="t" r="r" b="b"/>
              <a:pathLst>
                <a:path w="120000" h="120000" extrusionOk="0">
                  <a:moveTo>
                    <a:pt x="120000" y="0"/>
                  </a:moveTo>
                  <a:lnTo>
                    <a:pt x="120000" y="106304"/>
                  </a:lnTo>
                  <a:lnTo>
                    <a:pt x="0" y="106304"/>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927889" y="1414383"/>
              <a:ext cx="3352163" cy="1699168"/>
            </a:xfrm>
            <a:custGeom>
              <a:avLst/>
              <a:gdLst/>
              <a:ahLst/>
              <a:cxnLst/>
              <a:rect l="l" t="t" r="r" b="b"/>
              <a:pathLst>
                <a:path w="120000" h="120000" extrusionOk="0">
                  <a:moveTo>
                    <a:pt x="120000" y="0"/>
                  </a:moveTo>
                  <a:lnTo>
                    <a:pt x="120000" y="106304"/>
                  </a:lnTo>
                  <a:lnTo>
                    <a:pt x="0" y="106304"/>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18"/>
            <p:cNvSpPr/>
            <p:nvPr/>
          </p:nvSpPr>
          <p:spPr>
            <a:xfrm>
              <a:off x="3105779" y="490922"/>
              <a:ext cx="2348546"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8"/>
            <p:cNvSpPr txBox="1"/>
            <p:nvPr/>
          </p:nvSpPr>
          <p:spPr>
            <a:xfrm>
              <a:off x="3105779" y="490922"/>
              <a:ext cx="2348546"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Bajram Lumani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rgbClr val="000000"/>
                </a:buClr>
                <a:buSzPts val="1200"/>
                <a:buFont typeface="Arial"/>
                <a:buNone/>
              </a:pPr>
              <a:r>
                <a:rPr lang="en-US" sz="1400" b="0" i="0" u="none" strike="noStrike" cap="none">
                  <a:solidFill>
                    <a:schemeClr val="lt1"/>
                  </a:solidFill>
                  <a:latin typeface="Arial"/>
                  <a:ea typeface="Arial"/>
                  <a:cs typeface="Arial"/>
                  <a:sym typeface="Arial"/>
                </a:rPr>
                <a:t>Project Manager</a:t>
              </a: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4427"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txBox="1"/>
            <p:nvPr/>
          </p:nvSpPr>
          <p:spPr>
            <a:xfrm>
              <a:off x="4427"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B V S L Saikrishna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rgbClr val="000000"/>
                </a:buClr>
                <a:buSzPts val="1500"/>
                <a:buFont typeface="Arial"/>
                <a:buNone/>
              </a:pPr>
              <a:r>
                <a:rPr lang="en-US" sz="1400" b="0" i="0" u="none" strike="noStrike" cap="none">
                  <a:solidFill>
                    <a:schemeClr val="lt1"/>
                  </a:solidFill>
                  <a:latin typeface="Arial"/>
                  <a:ea typeface="Arial"/>
                  <a:cs typeface="Arial"/>
                  <a:sym typeface="Arial"/>
                </a:rPr>
                <a:t>Technical Lead</a:t>
              </a: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a:off x="2239203"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txBox="1"/>
            <p:nvPr/>
          </p:nvSpPr>
          <p:spPr>
            <a:xfrm>
              <a:off x="2239203"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Rohit Reddy M</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Data Analyst</a:t>
              </a:r>
              <a:endParaRPr sz="1400" b="0" i="0" u="none" strike="noStrike" cap="none">
                <a:solidFill>
                  <a:srgbClr val="000000"/>
                </a:solidFill>
                <a:latin typeface="Arial"/>
                <a:ea typeface="Arial"/>
                <a:cs typeface="Arial"/>
                <a:sym typeface="Arial"/>
              </a:endParaRPr>
            </a:p>
          </p:txBody>
        </p:sp>
        <p:sp>
          <p:nvSpPr>
            <p:cNvPr id="118" name="Google Shape;118;p18"/>
            <p:cNvSpPr/>
            <p:nvPr/>
          </p:nvSpPr>
          <p:spPr>
            <a:xfrm>
              <a:off x="4473979"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txBox="1"/>
            <p:nvPr/>
          </p:nvSpPr>
          <p:spPr>
            <a:xfrm>
              <a:off x="4473979"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Siva Sobhan Prabhala</a:t>
              </a:r>
              <a:endParaRPr sz="1500" b="0" i="0" u="none" strike="noStrike" cap="none">
                <a:solidFill>
                  <a:schemeClr val="dk1"/>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Data Scientist</a:t>
              </a:r>
              <a:endParaRPr sz="1400" b="0" i="0" u="none" strike="noStrike" cap="none">
                <a:solidFill>
                  <a:srgbClr val="000000"/>
                </a:solidFill>
                <a:latin typeface="Arial"/>
                <a:ea typeface="Arial"/>
                <a:cs typeface="Arial"/>
                <a:sym typeface="Arial"/>
              </a:endParaRPr>
            </a:p>
          </p:txBody>
        </p:sp>
        <p:sp>
          <p:nvSpPr>
            <p:cNvPr id="120" name="Google Shape;120;p18"/>
            <p:cNvSpPr/>
            <p:nvPr/>
          </p:nvSpPr>
          <p:spPr>
            <a:xfrm>
              <a:off x="6708755"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8"/>
            <p:cNvSpPr txBox="1"/>
            <p:nvPr/>
          </p:nvSpPr>
          <p:spPr>
            <a:xfrm>
              <a:off x="6708755"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Deepak Pasala</a:t>
              </a:r>
              <a:endParaRPr sz="1500" b="0" i="0" u="none" strike="noStrike" cap="none">
                <a:solidFill>
                  <a:schemeClr val="dk1"/>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Business Analyst</a:t>
              </a: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2239203" y="1802237"/>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txBox="1"/>
            <p:nvPr/>
          </p:nvSpPr>
          <p:spPr>
            <a:xfrm>
              <a:off x="2239203" y="1802237"/>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Shriya S M</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Sponsor Liaison</a:t>
              </a:r>
              <a:endParaRPr sz="1400" b="0" i="0" u="none" strike="noStrike" cap="none">
                <a:solidFill>
                  <a:srgbClr val="000000"/>
                </a:solidFill>
                <a:latin typeface="Arial"/>
                <a:ea typeface="Arial"/>
                <a:cs typeface="Arial"/>
                <a:sym typeface="Arial"/>
              </a:endParaRPr>
            </a:p>
          </p:txBody>
        </p:sp>
      </p:grpSp>
      <p:pic>
        <p:nvPicPr>
          <p:cNvPr id="124" name="Google Shape;124;p18"/>
          <p:cNvPicPr preferRelativeResize="0"/>
          <p:nvPr/>
        </p:nvPicPr>
        <p:blipFill rotWithShape="1">
          <a:blip r:embed="rId3">
            <a:alphaModFix/>
          </a:blip>
          <a:srcRect/>
          <a:stretch/>
        </p:blipFill>
        <p:spPr>
          <a:xfrm>
            <a:off x="3515204" y="807171"/>
            <a:ext cx="691643" cy="806041"/>
          </a:xfrm>
          <a:prstGeom prst="rect">
            <a:avLst/>
          </a:prstGeom>
          <a:noFill/>
          <a:ln>
            <a:noFill/>
          </a:ln>
        </p:spPr>
      </p:pic>
      <p:pic>
        <p:nvPicPr>
          <p:cNvPr id="125" name="Google Shape;125;p18" descr="A person with long curly hair wearing glasses&#10;&#10;Description automatically generated"/>
          <p:cNvPicPr preferRelativeResize="0"/>
          <p:nvPr/>
        </p:nvPicPr>
        <p:blipFill rotWithShape="1">
          <a:blip r:embed="rId4">
            <a:alphaModFix/>
          </a:blip>
          <a:srcRect/>
          <a:stretch/>
        </p:blipFill>
        <p:spPr>
          <a:xfrm>
            <a:off x="2684089" y="2134107"/>
            <a:ext cx="598211" cy="744463"/>
          </a:xfrm>
          <a:prstGeom prst="rect">
            <a:avLst/>
          </a:prstGeom>
          <a:noFill/>
          <a:ln>
            <a:noFill/>
          </a:ln>
        </p:spPr>
      </p:pic>
      <p:pic>
        <p:nvPicPr>
          <p:cNvPr id="126" name="Google Shape;126;p18" descr="A person taking a selfie&#10;&#10;Description automatically generated"/>
          <p:cNvPicPr preferRelativeResize="0"/>
          <p:nvPr/>
        </p:nvPicPr>
        <p:blipFill rotWithShape="1">
          <a:blip r:embed="rId5">
            <a:alphaModFix/>
          </a:blip>
          <a:srcRect/>
          <a:stretch/>
        </p:blipFill>
        <p:spPr>
          <a:xfrm>
            <a:off x="2673062" y="3425879"/>
            <a:ext cx="587662" cy="783549"/>
          </a:xfrm>
          <a:prstGeom prst="rect">
            <a:avLst/>
          </a:prstGeom>
          <a:noFill/>
          <a:ln>
            <a:noFill/>
          </a:ln>
        </p:spPr>
      </p:pic>
      <p:pic>
        <p:nvPicPr>
          <p:cNvPr id="127" name="Google Shape;127;p18" descr="A person in a suit&#10;&#10;Description automatically generated"/>
          <p:cNvPicPr preferRelativeResize="0"/>
          <p:nvPr/>
        </p:nvPicPr>
        <p:blipFill rotWithShape="1">
          <a:blip r:embed="rId6">
            <a:alphaModFix/>
          </a:blip>
          <a:srcRect/>
          <a:stretch/>
        </p:blipFill>
        <p:spPr>
          <a:xfrm>
            <a:off x="4882905" y="3425878"/>
            <a:ext cx="608238" cy="789858"/>
          </a:xfrm>
          <a:prstGeom prst="rect">
            <a:avLst/>
          </a:prstGeom>
          <a:noFill/>
          <a:ln>
            <a:noFill/>
          </a:ln>
        </p:spPr>
      </p:pic>
      <p:pic>
        <p:nvPicPr>
          <p:cNvPr id="128" name="Google Shape;128;p18" descr="A person in a red jacket&#10;&#10;Description automatically generated"/>
          <p:cNvPicPr preferRelativeResize="0"/>
          <p:nvPr/>
        </p:nvPicPr>
        <p:blipFill rotWithShape="1">
          <a:blip r:embed="rId7">
            <a:alphaModFix/>
          </a:blip>
          <a:srcRect/>
          <a:stretch/>
        </p:blipFill>
        <p:spPr>
          <a:xfrm>
            <a:off x="7138929" y="3414807"/>
            <a:ext cx="699293" cy="794621"/>
          </a:xfrm>
          <a:prstGeom prst="rect">
            <a:avLst/>
          </a:prstGeom>
          <a:noFill/>
          <a:ln>
            <a:noFill/>
          </a:ln>
        </p:spPr>
      </p:pic>
      <p:sp>
        <p:nvSpPr>
          <p:cNvPr id="129" name="Google Shape;129;p18"/>
          <p:cNvSpPr/>
          <p:nvPr/>
        </p:nvSpPr>
        <p:spPr>
          <a:xfrm>
            <a:off x="449313" y="3425878"/>
            <a:ext cx="628637" cy="783549"/>
          </a:xfrm>
          <a:prstGeom prst="rect">
            <a:avLst/>
          </a:prstGeom>
          <a:blipFill rotWithShape="1">
            <a:blip r:embed="rId8">
              <a:alphaModFix/>
            </a:blip>
            <a:stretch>
              <a:fillRect l="-50000" r="-50000"/>
            </a:stretch>
          </a:blip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04439" y="219462"/>
            <a:ext cx="8229600" cy="8572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dirty="0">
                <a:latin typeface="Calibri"/>
                <a:ea typeface="Calibri"/>
                <a:cs typeface="Calibri"/>
                <a:sym typeface="Calibri"/>
              </a:rPr>
              <a:t>Agenda</a:t>
            </a:r>
            <a:endParaRPr sz="3200" dirty="0">
              <a:latin typeface="Calibri"/>
              <a:ea typeface="Calibri"/>
              <a:cs typeface="Calibri"/>
              <a:sym typeface="Calibri"/>
            </a:endParaRPr>
          </a:p>
        </p:txBody>
      </p:sp>
      <p:sp>
        <p:nvSpPr>
          <p:cNvPr id="135" name="Google Shape;135;p19"/>
          <p:cNvSpPr txBox="1"/>
          <p:nvPr/>
        </p:nvSpPr>
        <p:spPr>
          <a:xfrm>
            <a:off x="133815" y="1293310"/>
            <a:ext cx="8668214" cy="3345597"/>
          </a:xfrm>
          <a:prstGeom prst="rect">
            <a:avLst/>
          </a:prstGeom>
          <a:noFill/>
          <a:ln>
            <a:noFill/>
          </a:ln>
        </p:spPr>
        <p:txBody>
          <a:bodyPr spcFirstLastPara="1" wrap="square" lIns="91425" tIns="91425" rIns="91425" bIns="91425" anchor="t" anchorCtr="0">
            <a:noAutofit/>
          </a:bodyPr>
          <a:lstStyle/>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Business Problem</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Initial Approach</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Data Exploration</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Model Comparison</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Visual Analysis</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136" name="Google Shape;136;p1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37" name="Google Shape;137;p19"/>
          <p:cNvPicPr preferRelativeResize="0"/>
          <p:nvPr/>
        </p:nvPicPr>
        <p:blipFill rotWithShape="1">
          <a:blip r:embed="rId3">
            <a:alphaModFix/>
          </a:blip>
          <a:srcRect/>
          <a:stretch/>
        </p:blipFill>
        <p:spPr>
          <a:xfrm>
            <a:off x="3739172" y="1438165"/>
            <a:ext cx="4549534" cy="30558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204439" y="219462"/>
            <a:ext cx="8229600" cy="68392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a:latin typeface="Calibri"/>
                <a:ea typeface="Calibri"/>
                <a:cs typeface="Calibri"/>
                <a:sym typeface="Calibri"/>
              </a:rPr>
              <a:t>Business Problem</a:t>
            </a:r>
            <a:endParaRPr sz="3200">
              <a:latin typeface="Calibri"/>
              <a:ea typeface="Calibri"/>
              <a:cs typeface="Calibri"/>
              <a:sym typeface="Calibri"/>
            </a:endParaRPr>
          </a:p>
        </p:txBody>
      </p:sp>
      <p:sp>
        <p:nvSpPr>
          <p:cNvPr id="143" name="Google Shape;143;p20"/>
          <p:cNvSpPr txBox="1"/>
          <p:nvPr/>
        </p:nvSpPr>
        <p:spPr>
          <a:xfrm>
            <a:off x="133815" y="1293310"/>
            <a:ext cx="8668214" cy="37303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UConn is a prestigious university with a global reputation for quality education and academic success. The reputation of all UConn campuses hinges on student graduation and retention, making it a highly competitive institution.</a:t>
            </a:r>
            <a:endParaRPr sz="1200" b="0" i="0" u="none" strike="noStrike" cap="none"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Problem</a:t>
            </a:r>
            <a:r>
              <a:rPr lang="en-US" sz="1200" b="0" i="0" u="none" strike="noStrike" cap="none" dirty="0">
                <a:solidFill>
                  <a:schemeClr val="dk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UConn's undergraduate program needs improvement in retention and graduation rates.</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Retention and graduation rates are crucial indicators of institutional effectiveness and student success in higher education.</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Continued low attrition and graduation rates pose a risk to the university's reputation and national rankings.</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Students may not receive the full value of their tuition if these rates do not improve.</a:t>
            </a:r>
            <a:endParaRPr sz="1400" b="0" i="0" u="none" strike="noStrike" cap="none" dirty="0">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Proposed Solution: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Calibri"/>
              <a:buNone/>
            </a:pPr>
            <a:endParaRPr sz="1200" b="0" i="0" u="none" strike="noStrike" cap="none" dirty="0">
              <a:solidFill>
                <a:srgbClr val="CC0000"/>
              </a:solidFill>
              <a:latin typeface="Calibri"/>
              <a:ea typeface="Calibri"/>
              <a:cs typeface="Calibri"/>
              <a:sym typeface="Calibri"/>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Develop strategies to improve UConn’s retention rates</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Addressing key attrition factors</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Provide key insights into increasing the retention rate.</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Developing a machine learning model to predict student retention.</a:t>
            </a:r>
            <a:r>
              <a:rPr lang="en-US" sz="1200" b="0" i="0" u="none" strike="noStrike" cap="none" dirty="0">
                <a:solidFill>
                  <a:srgbClr val="1F1F1F"/>
                </a:solidFill>
                <a:highlight>
                  <a:srgbClr val="FFFFFF"/>
                </a:highlight>
                <a:latin typeface="Calibri"/>
                <a:ea typeface="Calibri"/>
                <a:cs typeface="Calibri"/>
                <a:sym typeface="Calibri"/>
              </a:rPr>
              <a:t> </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44" name="Google Shape;144;p2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6796-EC74-15FB-A075-931E6355AE68}"/>
              </a:ext>
            </a:extLst>
          </p:cNvPr>
          <p:cNvSpPr>
            <a:spLocks noGrp="1"/>
          </p:cNvSpPr>
          <p:nvPr>
            <p:ph type="title"/>
          </p:nvPr>
        </p:nvSpPr>
        <p:spPr>
          <a:xfrm>
            <a:off x="63190" y="161770"/>
            <a:ext cx="8229600" cy="857250"/>
          </a:xfrm>
        </p:spPr>
        <p:txBody>
          <a:bodyPr>
            <a:normAutofit/>
          </a:bodyPr>
          <a:lstStyle/>
          <a:p>
            <a:r>
              <a:rPr lang="en-US" sz="3200" dirty="0">
                <a:latin typeface="Calibri" panose="020F0502020204030204" pitchFamily="34" charset="0"/>
                <a:cs typeface="Calibri" panose="020F0502020204030204" pitchFamily="34" charset="0"/>
              </a:rPr>
              <a:t>Initial Approach</a:t>
            </a:r>
            <a:br>
              <a:rPr lang="en-US" sz="3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(Our Data Analysis Flow Chart)</a:t>
            </a:r>
          </a:p>
        </p:txBody>
      </p:sp>
      <p:sp>
        <p:nvSpPr>
          <p:cNvPr id="5" name="Slide Number Placeholder 4">
            <a:extLst>
              <a:ext uri="{FF2B5EF4-FFF2-40B4-BE49-F238E27FC236}">
                <a16:creationId xmlns:a16="http://schemas.microsoft.com/office/drawing/2014/main" id="{C7EFEB19-8952-3022-7B7B-C1A015267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028" name="Picture 4">
            <a:extLst>
              <a:ext uri="{FF2B5EF4-FFF2-40B4-BE49-F238E27FC236}">
                <a16:creationId xmlns:a16="http://schemas.microsoft.com/office/drawing/2014/main" id="{0B3060DE-8E29-F02B-C97B-B79E6393C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842" y="1171399"/>
            <a:ext cx="4588455" cy="387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8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
          <p:cNvSpPr txBox="1">
            <a:spLocks noGrp="1"/>
          </p:cNvSpPr>
          <p:nvPr>
            <p:ph type="title"/>
          </p:nvPr>
        </p:nvSpPr>
        <p:spPr>
          <a:xfrm>
            <a:off x="204439" y="219462"/>
            <a:ext cx="8229600" cy="8572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a:latin typeface="Calibri"/>
                <a:ea typeface="Calibri"/>
                <a:cs typeface="Calibri"/>
                <a:sym typeface="Calibri"/>
              </a:rPr>
              <a:t>Data Exploration</a:t>
            </a:r>
            <a:endParaRPr sz="3200">
              <a:latin typeface="Calibri"/>
              <a:ea typeface="Calibri"/>
              <a:cs typeface="Calibri"/>
              <a:sym typeface="Calibri"/>
            </a:endParaRPr>
          </a:p>
        </p:txBody>
      </p:sp>
      <p:sp>
        <p:nvSpPr>
          <p:cNvPr id="168" name="Google Shape;168;p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69" name="Google Shape;169;p2"/>
          <p:cNvSpPr txBox="1"/>
          <p:nvPr/>
        </p:nvSpPr>
        <p:spPr>
          <a:xfrm>
            <a:off x="77372" y="1357532"/>
            <a:ext cx="8743071" cy="32008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Data Merging:</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The utilization of an inner join facilitates the merging of disparate datasets, bringing them together into a consolidated single dataset.</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With 991,849 rows and 23 columns in the class-taking data, the presence of 51,595 unique dummy IDs, averaging 19 records per ID, poses redundancy issues during dataset merging. To address this, the table is pivoted based on dummy IDs, and the fields are populated with counts, resolving redundancy by representing instances where the same dummy ID has identical grades across different subjects.</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To address redundancy in the sixty-second survey data with numerous duplicate dummy IDs, we utilized the groupby function, grouping the data by dummy ID. Taking the mean of each dummy ID's values across all columns, we obtained a single value for each ID, effectively eliminating redundancy in the dataset.</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Due to the presence of 6,175 unique IDs in the Q_center sign-ins dataset, merging it with the retention dataset would result in a substantial loss of data, accounting for 75%. Consequently, we opted to exclude this dataset from the analysis to maintain data integrity.</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 name="Google Shape;170;p2"/>
          <p:cNvSpPr txBox="1"/>
          <p:nvPr/>
        </p:nvSpPr>
        <p:spPr>
          <a:xfrm>
            <a:off x="6553200" y="702401"/>
            <a:ext cx="3059723"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C000"/>
                </a:solidFill>
                <a:latin typeface="Calibri"/>
                <a:ea typeface="Calibri"/>
                <a:cs typeface="Calibri"/>
                <a:sym typeface="Calibri"/>
              </a:rPr>
              <a:t>SE</a:t>
            </a:r>
            <a:r>
              <a:rPr lang="en-US" sz="1200" b="0" i="0" u="none" strike="noStrike" cap="none">
                <a:solidFill>
                  <a:srgbClr val="BFBFBF"/>
                </a:solidFill>
                <a:latin typeface="Calibri"/>
                <a:ea typeface="Calibri"/>
                <a:cs typeface="Calibri"/>
                <a:sym typeface="Calibri"/>
              </a:rPr>
              <a:t>MMA</a:t>
            </a:r>
            <a:br>
              <a:rPr lang="en-US" sz="2900" b="0" i="0" u="none" strike="noStrike" cap="none">
                <a:solidFill>
                  <a:srgbClr val="FFFFFF"/>
                </a:solidFill>
                <a:latin typeface="Calibri"/>
                <a:ea typeface="Calibri"/>
                <a:cs typeface="Calibri"/>
                <a:sym typeface="Calibri"/>
              </a:rPr>
            </a:br>
            <a:r>
              <a:rPr lang="en-US" sz="1100" b="0" i="0" u="none" strike="noStrike" cap="none">
                <a:solidFill>
                  <a:srgbClr val="FFFFFF"/>
                </a:solidFill>
                <a:latin typeface="Calibri"/>
                <a:ea typeface="Calibri"/>
                <a:cs typeface="Calibri"/>
                <a:sym typeface="Calibri"/>
              </a:rPr>
              <a:t>[</a:t>
            </a:r>
            <a:r>
              <a:rPr lang="en-US" sz="1100" b="0" i="0" u="none" strike="noStrike" cap="none">
                <a:solidFill>
                  <a:srgbClr val="FFC000"/>
                </a:solidFill>
                <a:latin typeface="Calibri"/>
                <a:ea typeface="Calibri"/>
                <a:cs typeface="Calibri"/>
                <a:sym typeface="Calibri"/>
              </a:rPr>
              <a:t>Sample</a:t>
            </a:r>
            <a:r>
              <a:rPr lang="en-US" sz="1100" b="0" i="0" u="none" strike="noStrike" cap="none">
                <a:solidFill>
                  <a:srgbClr val="FFFFFF"/>
                </a:solidFill>
                <a:latin typeface="Calibri"/>
                <a:ea typeface="Calibri"/>
                <a:cs typeface="Calibri"/>
                <a:sym typeface="Calibri"/>
              </a:rPr>
              <a:t>, </a:t>
            </a:r>
            <a:r>
              <a:rPr lang="en-US" sz="1100" b="0" i="0" u="none" strike="noStrike" cap="none">
                <a:solidFill>
                  <a:srgbClr val="FFC000"/>
                </a:solidFill>
                <a:latin typeface="Calibri"/>
                <a:ea typeface="Calibri"/>
                <a:cs typeface="Calibri"/>
                <a:sym typeface="Calibri"/>
              </a:rPr>
              <a:t>Explore</a:t>
            </a:r>
            <a:r>
              <a:rPr lang="en-US" sz="1100" b="0" i="0" u="none" strike="noStrike" cap="none">
                <a:solidFill>
                  <a:srgbClr val="FFFFFF"/>
                </a:solidFill>
                <a:latin typeface="Calibri"/>
                <a:ea typeface="Calibri"/>
                <a:cs typeface="Calibri"/>
                <a:sym typeface="Calibri"/>
              </a:rPr>
              <a:t>, Modify, Model, Assess]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6501975" y="795454"/>
            <a:ext cx="2589986" cy="33507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FFC000"/>
              </a:buClr>
              <a:buSzPct val="273504"/>
              <a:buFont typeface="Calibri"/>
              <a:buNone/>
            </a:pPr>
            <a:r>
              <a:rPr lang="en-US" sz="1300">
                <a:solidFill>
                  <a:srgbClr val="FFC000"/>
                </a:solidFill>
                <a:latin typeface="Calibri"/>
                <a:ea typeface="Calibri"/>
                <a:cs typeface="Calibri"/>
                <a:sym typeface="Calibri"/>
              </a:rPr>
              <a:t>S</a:t>
            </a:r>
            <a:r>
              <a:rPr lang="en-US" sz="1300">
                <a:solidFill>
                  <a:srgbClr val="BFBFBF"/>
                </a:solidFill>
                <a:latin typeface="Calibri"/>
                <a:ea typeface="Calibri"/>
                <a:cs typeface="Calibri"/>
                <a:sym typeface="Calibri"/>
              </a:rPr>
              <a:t>EMMA</a:t>
            </a:r>
            <a:br>
              <a:rPr lang="en-US" sz="3200">
                <a:latin typeface="Calibri"/>
                <a:ea typeface="Calibri"/>
                <a:cs typeface="Calibri"/>
                <a:sym typeface="Calibri"/>
              </a:rPr>
            </a:br>
            <a:r>
              <a:rPr lang="en-US" sz="1200">
                <a:latin typeface="Calibri"/>
                <a:ea typeface="Calibri"/>
                <a:cs typeface="Calibri"/>
                <a:sym typeface="Calibri"/>
              </a:rPr>
              <a:t>[</a:t>
            </a:r>
            <a:r>
              <a:rPr lang="en-US" sz="1200">
                <a:solidFill>
                  <a:srgbClr val="FFC000"/>
                </a:solidFill>
                <a:latin typeface="Calibri"/>
                <a:ea typeface="Calibri"/>
                <a:cs typeface="Calibri"/>
                <a:sym typeface="Calibri"/>
              </a:rPr>
              <a:t>Sample</a:t>
            </a:r>
            <a:r>
              <a:rPr lang="en-US" sz="1200">
                <a:latin typeface="Calibri"/>
                <a:ea typeface="Calibri"/>
                <a:cs typeface="Calibri"/>
                <a:sym typeface="Calibri"/>
              </a:rPr>
              <a:t>, Explore, Modify, Model, Assess]</a:t>
            </a:r>
            <a:endParaRPr sz="1200">
              <a:latin typeface="Calibri"/>
              <a:ea typeface="Calibri"/>
              <a:cs typeface="Calibri"/>
              <a:sym typeface="Calibri"/>
            </a:endParaRPr>
          </a:p>
        </p:txBody>
      </p:sp>
      <p:sp>
        <p:nvSpPr>
          <p:cNvPr id="157" name="Google Shape;157;p2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58" name="Google Shape;158;p22"/>
          <p:cNvSpPr txBox="1"/>
          <p:nvPr/>
        </p:nvSpPr>
        <p:spPr>
          <a:xfrm>
            <a:off x="52040" y="334538"/>
            <a:ext cx="337510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chemeClr val="lt1"/>
                </a:solidFill>
                <a:latin typeface="Calibri"/>
                <a:ea typeface="Calibri"/>
                <a:cs typeface="Calibri"/>
                <a:sym typeface="Calibri"/>
              </a:rPr>
              <a:t>Data Exploration</a:t>
            </a:r>
            <a:endParaRPr/>
          </a:p>
        </p:txBody>
      </p:sp>
      <p:sp>
        <p:nvSpPr>
          <p:cNvPr id="159" name="Google Shape;159;p22"/>
          <p:cNvSpPr txBox="1"/>
          <p:nvPr/>
        </p:nvSpPr>
        <p:spPr>
          <a:xfrm>
            <a:off x="0" y="1259152"/>
            <a:ext cx="6073697" cy="215439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200" b="1" i="0" u="none" strike="noStrike" cap="none" dirty="0">
                <a:solidFill>
                  <a:srgbClr val="000000"/>
                </a:solidFill>
                <a:latin typeface="Calibri"/>
                <a:ea typeface="Calibri"/>
                <a:cs typeface="Calibri"/>
                <a:sym typeface="Calibri"/>
              </a:rPr>
              <a:t>Sample the data : </a:t>
            </a: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After the Fall 2023 semester, there will be no need to consider retention data as the students will be graduating, making it advisable to exclude this information from the analysis.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endParaRPr lang="en-US"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lang="en-US" dirty="0"/>
          </a:p>
        </p:txBody>
      </p:sp>
      <p:pic>
        <p:nvPicPr>
          <p:cNvPr id="160" name="Google Shape;160;p22"/>
          <p:cNvPicPr preferRelativeResize="0"/>
          <p:nvPr/>
        </p:nvPicPr>
        <p:blipFill rotWithShape="1">
          <a:blip r:embed="rId3">
            <a:alphaModFix/>
          </a:blip>
          <a:srcRect/>
          <a:stretch/>
        </p:blipFill>
        <p:spPr>
          <a:xfrm>
            <a:off x="5920749" y="1697509"/>
            <a:ext cx="3065704" cy="2825254"/>
          </a:xfrm>
          <a:prstGeom prst="rect">
            <a:avLst/>
          </a:prstGeom>
          <a:noFill/>
          <a:ln>
            <a:noFill/>
          </a:ln>
        </p:spPr>
      </p:pic>
      <p:sp>
        <p:nvSpPr>
          <p:cNvPr id="161" name="Google Shape;161;p22"/>
          <p:cNvSpPr/>
          <p:nvPr/>
        </p:nvSpPr>
        <p:spPr>
          <a:xfrm>
            <a:off x="1428287" y="1438558"/>
            <a:ext cx="4908882"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dirty="0">
                <a:solidFill>
                  <a:srgbClr val="000000"/>
                </a:solidFill>
                <a:latin typeface="Arial"/>
                <a:ea typeface="Arial"/>
                <a:cs typeface="Arial"/>
                <a:sym typeface="Arial"/>
              </a:rPr>
            </a:br>
            <a:endParaRPr sz="1800" b="0" i="0" u="none" strike="noStrike" cap="none" dirty="0">
              <a:solidFill>
                <a:schemeClr val="dk1"/>
              </a:solidFill>
              <a:latin typeface="Arial"/>
              <a:ea typeface="Arial"/>
              <a:cs typeface="Arial"/>
              <a:sym typeface="Arial"/>
            </a:endParaRPr>
          </a:p>
        </p:txBody>
      </p:sp>
      <p:sp>
        <p:nvSpPr>
          <p:cNvPr id="162" name="Google Shape;162;p22"/>
          <p:cNvSpPr txBox="1"/>
          <p:nvPr/>
        </p:nvSpPr>
        <p:spPr>
          <a:xfrm>
            <a:off x="52040" y="1974354"/>
            <a:ext cx="5974216" cy="38318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F0F0F"/>
                </a:solidFill>
                <a:latin typeface="Calibri"/>
                <a:ea typeface="Calibri"/>
                <a:cs typeface="Calibri"/>
                <a:sym typeface="Calibri"/>
              </a:rPr>
              <a:t>Target Variable : </a:t>
            </a:r>
            <a:r>
              <a:rPr lang="en-US" sz="1200" b="0" i="0" u="none" strike="noStrike" cap="none" dirty="0">
                <a:solidFill>
                  <a:srgbClr val="0F0F0F"/>
                </a:solidFill>
                <a:latin typeface="Calibri"/>
                <a:ea typeface="Calibri"/>
                <a:cs typeface="Calibri"/>
                <a:sym typeface="Calibri"/>
              </a:rPr>
              <a:t>Retention_2_0</a:t>
            </a:r>
            <a:endParaRPr dirty="0"/>
          </a:p>
          <a:p>
            <a:pPr marL="0" marR="0" lvl="0" indent="0" algn="l" rtl="0">
              <a:lnSpc>
                <a:spcPct val="100000"/>
              </a:lnSpc>
              <a:spcBef>
                <a:spcPts val="0"/>
              </a:spcBef>
              <a:spcAft>
                <a:spcPts val="0"/>
              </a:spcAft>
              <a:buNone/>
            </a:pPr>
            <a:endParaRPr sz="1200" b="0" i="0" u="none" strike="noStrike" cap="none" dirty="0">
              <a:solidFill>
                <a:srgbClr val="0F0F0F"/>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rgbClr val="0F0F0F"/>
                </a:solidFill>
                <a:latin typeface="Calibri"/>
                <a:ea typeface="Calibri"/>
                <a:cs typeface="Calibri"/>
                <a:sym typeface="Calibri"/>
              </a:rPr>
              <a:t>Data Splitting : </a:t>
            </a:r>
            <a:r>
              <a:rPr lang="en-US" sz="1200" b="0" i="0" u="none" strike="noStrike" cap="none" dirty="0">
                <a:solidFill>
                  <a:schemeClr val="dk1"/>
                </a:solidFill>
                <a:latin typeface="Calibri"/>
                <a:ea typeface="Calibri"/>
                <a:cs typeface="Calibri"/>
                <a:sym typeface="Calibri"/>
              </a:rPr>
              <a:t>We've divided the data into two parts, with 80% allocated for training and 20% for testing. This allows us to build and evaluate our model effectively.</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chemeClr val="dk1"/>
                </a:solidFill>
                <a:latin typeface="Calibri"/>
                <a:ea typeface="Calibri"/>
                <a:cs typeface="Calibri"/>
                <a:sym typeface="Calibri"/>
              </a:rPr>
              <a:t>Models: </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We've applied various machine learning models, including logistic regression, decision trees, gradient boosting, and random forests, to our data for analysis and prediction. This approach helps us explore different methods and select the one that best suits our objectives.</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chemeClr val="dk1"/>
                </a:solidFill>
                <a:latin typeface="Calibri"/>
                <a:ea typeface="Calibri"/>
                <a:cs typeface="Calibri"/>
                <a:sym typeface="Calibri"/>
              </a:rPr>
              <a:t>Performance Metrics:</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Accuracy</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Precision</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F1 Score</a:t>
            </a:r>
            <a:endParaRPr dirty="0"/>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rgbClr val="0F0F0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84406" y="164172"/>
            <a:ext cx="8229600"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1800"/>
              <a:buNone/>
            </a:pPr>
            <a:r>
              <a:rPr lang="en-US" sz="3200">
                <a:latin typeface="Calibri"/>
                <a:ea typeface="Calibri"/>
                <a:cs typeface="Calibri"/>
                <a:sym typeface="Calibri"/>
              </a:rPr>
              <a:t>Final Model Deployment</a:t>
            </a:r>
            <a:endParaRPr/>
          </a:p>
        </p:txBody>
      </p:sp>
      <p:sp>
        <p:nvSpPr>
          <p:cNvPr id="186" name="Google Shape;186;p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87" name="Google Shape;187;p3"/>
          <p:cNvSpPr txBox="1"/>
          <p:nvPr/>
        </p:nvSpPr>
        <p:spPr>
          <a:xfrm>
            <a:off x="167657" y="3336687"/>
            <a:ext cx="8519143" cy="175432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Gradient Boosting demonstrates the highest performance across multiple evaluation metrics, showcasing superior accuracy, precision, recall, and F1-score compared to other models.</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Random Forest show slightly lower but comparable performance to "Gradient Boosting," excelling in accuracy, precision, and F1-score.</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Decision Tree and Logistic Regression displays lower values across all metrics, indicating relatively lower predictive capability compared to the other models.</a:t>
            </a:r>
            <a:endParaRPr dirty="0"/>
          </a:p>
          <a:p>
            <a:pPr marL="0" marR="0" lvl="0" indent="0" algn="l" rtl="0">
              <a:lnSpc>
                <a:spcPct val="100000"/>
              </a:lnSpc>
              <a:spcBef>
                <a:spcPts val="0"/>
              </a:spcBef>
              <a:spcAft>
                <a:spcPts val="0"/>
              </a:spcAft>
              <a:buNone/>
            </a:pPr>
            <a:r>
              <a:rPr lang="en-US" sz="1200" b="1" i="0" u="none" strike="noStrike" cap="none" dirty="0">
                <a:solidFill>
                  <a:srgbClr val="000000"/>
                </a:solidFill>
                <a:latin typeface="Calibri"/>
                <a:ea typeface="Calibri"/>
                <a:cs typeface="Calibri"/>
                <a:sym typeface="Calibri"/>
              </a:rPr>
              <a:t>Final model</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The slight differences in performance metrics highlight "Gradient Boosting" as the best-performing model, closely followed by "Random Forest" while "Decision Tree" and “Logistic Regression” shows the least robustness in predicting student retention</a:t>
            </a:r>
            <a:endParaRPr dirty="0"/>
          </a:p>
        </p:txBody>
      </p:sp>
      <p:sp>
        <p:nvSpPr>
          <p:cNvPr id="2" name="Google Shape;175;p24">
            <a:extLst>
              <a:ext uri="{FF2B5EF4-FFF2-40B4-BE49-F238E27FC236}">
                <a16:creationId xmlns:a16="http://schemas.microsoft.com/office/drawing/2014/main" id="{B73CDB17-060B-4B74-2FBA-1DB13CAE8D0F}"/>
              </a:ext>
            </a:extLst>
          </p:cNvPr>
          <p:cNvSpPr txBox="1">
            <a:spLocks/>
          </p:cNvSpPr>
          <p:nvPr/>
        </p:nvSpPr>
        <p:spPr>
          <a:xfrm>
            <a:off x="6252116" y="697369"/>
            <a:ext cx="2891884" cy="4528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Arial"/>
              <a:buNone/>
              <a:defRPr sz="4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C000"/>
              </a:buClr>
              <a:buSzPts val="3200"/>
              <a:buFont typeface="Calibri"/>
              <a:buNone/>
            </a:pPr>
            <a:r>
              <a:rPr lang="en-US" sz="1200">
                <a:solidFill>
                  <a:srgbClr val="BFBFBF"/>
                </a:solidFill>
                <a:latin typeface="Calibri"/>
                <a:ea typeface="Calibri"/>
                <a:cs typeface="Calibri"/>
                <a:sym typeface="Calibri"/>
              </a:rPr>
              <a:t>S</a:t>
            </a:r>
            <a:r>
              <a:rPr lang="en-US" sz="1200">
                <a:latin typeface="Calibri"/>
                <a:cs typeface="Calibri"/>
                <a:sym typeface="Calibri"/>
              </a:rPr>
              <a:t>EM</a:t>
            </a:r>
            <a:r>
              <a:rPr lang="en-US" sz="1200">
                <a:solidFill>
                  <a:srgbClr val="FFC000"/>
                </a:solidFill>
                <a:latin typeface="Calibri"/>
                <a:cs typeface="Calibri"/>
                <a:sym typeface="Calibri"/>
              </a:rPr>
              <a:t>MA</a:t>
            </a:r>
            <a:br>
              <a:rPr lang="en-US" sz="1200">
                <a:latin typeface="Calibri"/>
                <a:ea typeface="Calibri"/>
                <a:cs typeface="Calibri"/>
                <a:sym typeface="Calibri"/>
              </a:rPr>
            </a:br>
            <a:r>
              <a:rPr lang="en-US" sz="1200">
                <a:latin typeface="Calibri"/>
                <a:ea typeface="Calibri"/>
                <a:cs typeface="Calibri"/>
                <a:sym typeface="Calibri"/>
              </a:rPr>
              <a:t>[Sample, </a:t>
            </a:r>
            <a:r>
              <a:rPr lang="en-US" sz="1200">
                <a:latin typeface="Calibri"/>
                <a:cs typeface="Calibri"/>
                <a:sym typeface="Calibri"/>
              </a:rPr>
              <a:t>Explore, Modify</a:t>
            </a:r>
            <a:r>
              <a:rPr lang="en-US" sz="1200">
                <a:latin typeface="Calibri"/>
                <a:ea typeface="Calibri"/>
                <a:cs typeface="Calibri"/>
                <a:sym typeface="Calibri"/>
              </a:rPr>
              <a:t>, </a:t>
            </a:r>
            <a:r>
              <a:rPr lang="en-US" sz="1200">
                <a:solidFill>
                  <a:srgbClr val="FFC000"/>
                </a:solidFill>
                <a:latin typeface="Calibri"/>
                <a:cs typeface="Calibri"/>
                <a:sym typeface="Calibri"/>
              </a:rPr>
              <a:t>Model, Assess</a:t>
            </a:r>
            <a:r>
              <a:rPr lang="en-US" sz="1200">
                <a:latin typeface="Calibri"/>
                <a:ea typeface="Calibri"/>
                <a:cs typeface="Calibri"/>
                <a:sym typeface="Calibri"/>
              </a:rPr>
              <a:t>]</a:t>
            </a:r>
            <a:endParaRPr lang="en-US" sz="1200" dirty="0">
              <a:latin typeface="Calibri"/>
              <a:ea typeface="Calibri"/>
              <a:cs typeface="Calibri"/>
              <a:sym typeface="Calibri"/>
            </a:endParaRPr>
          </a:p>
        </p:txBody>
      </p:sp>
      <p:graphicFrame>
        <p:nvGraphicFramePr>
          <p:cNvPr id="4" name="Chart 3">
            <a:extLst>
              <a:ext uri="{FF2B5EF4-FFF2-40B4-BE49-F238E27FC236}">
                <a16:creationId xmlns:a16="http://schemas.microsoft.com/office/drawing/2014/main" id="{CA78629D-B2EE-79F6-471C-9A09137C6CF7}"/>
              </a:ext>
            </a:extLst>
          </p:cNvPr>
          <p:cNvGraphicFramePr>
            <a:graphicFrameLocks/>
          </p:cNvGraphicFramePr>
          <p:nvPr/>
        </p:nvGraphicFramePr>
        <p:xfrm>
          <a:off x="233997" y="1239370"/>
          <a:ext cx="8671464" cy="202861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6252116" y="697369"/>
            <a:ext cx="2891884" cy="45286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C000"/>
              </a:buClr>
              <a:buSzPts val="3200"/>
              <a:buFont typeface="Calibri"/>
              <a:buNone/>
            </a:pPr>
            <a:r>
              <a:rPr lang="en-US" sz="1200" dirty="0">
                <a:solidFill>
                  <a:srgbClr val="BFBFBF"/>
                </a:solidFill>
                <a:latin typeface="Calibri"/>
                <a:ea typeface="Calibri"/>
                <a:cs typeface="Calibri"/>
                <a:sym typeface="Calibri"/>
              </a:rPr>
              <a:t>S</a:t>
            </a:r>
            <a:r>
              <a:rPr lang="en-US" sz="1200" dirty="0">
                <a:latin typeface="Calibri"/>
                <a:cs typeface="Calibri"/>
                <a:sym typeface="Calibri"/>
              </a:rPr>
              <a:t>EM</a:t>
            </a:r>
            <a:r>
              <a:rPr lang="en-US" sz="1200" dirty="0">
                <a:solidFill>
                  <a:srgbClr val="FFC000"/>
                </a:solidFill>
                <a:latin typeface="Calibri"/>
                <a:cs typeface="Calibri"/>
                <a:sym typeface="Calibri"/>
              </a:rPr>
              <a:t>MA</a:t>
            </a:r>
            <a:br>
              <a:rPr lang="en-US" sz="1200" dirty="0">
                <a:latin typeface="Calibri"/>
                <a:ea typeface="Calibri"/>
                <a:cs typeface="Calibri"/>
                <a:sym typeface="Calibri"/>
              </a:rPr>
            </a:br>
            <a:r>
              <a:rPr lang="en-US" sz="1200" dirty="0">
                <a:latin typeface="Calibri"/>
                <a:ea typeface="Calibri"/>
                <a:cs typeface="Calibri"/>
                <a:sym typeface="Calibri"/>
              </a:rPr>
              <a:t>[Sample, </a:t>
            </a:r>
            <a:r>
              <a:rPr lang="en-US" sz="1200" dirty="0">
                <a:latin typeface="Calibri"/>
                <a:cs typeface="Calibri"/>
                <a:sym typeface="Calibri"/>
              </a:rPr>
              <a:t>Explore, Modify</a:t>
            </a:r>
            <a:r>
              <a:rPr lang="en-US" sz="1200" dirty="0">
                <a:latin typeface="Calibri"/>
                <a:ea typeface="Calibri"/>
                <a:cs typeface="Calibri"/>
                <a:sym typeface="Calibri"/>
              </a:rPr>
              <a:t>, </a:t>
            </a:r>
            <a:r>
              <a:rPr lang="en-US" sz="1200" dirty="0">
                <a:solidFill>
                  <a:srgbClr val="FFC000"/>
                </a:solidFill>
                <a:latin typeface="Calibri"/>
                <a:cs typeface="Calibri"/>
                <a:sym typeface="Calibri"/>
              </a:rPr>
              <a:t>Model, Assess</a:t>
            </a:r>
            <a:r>
              <a:rPr lang="en-US" sz="1200" dirty="0">
                <a:latin typeface="Calibri"/>
                <a:ea typeface="Calibri"/>
                <a:cs typeface="Calibri"/>
                <a:sym typeface="Calibri"/>
              </a:rPr>
              <a:t>]</a:t>
            </a:r>
            <a:endParaRPr sz="1200" dirty="0">
              <a:latin typeface="Calibri"/>
              <a:ea typeface="Calibri"/>
              <a:cs typeface="Calibri"/>
              <a:sym typeface="Calibri"/>
            </a:endParaRPr>
          </a:p>
        </p:txBody>
      </p:sp>
      <p:sp>
        <p:nvSpPr>
          <p:cNvPr id="177" name="Google Shape;177;p24"/>
          <p:cNvSpPr txBox="1">
            <a:spLocks noGrp="1"/>
          </p:cNvSpPr>
          <p:nvPr>
            <p:ph type="sldNum" idx="12"/>
          </p:nvPr>
        </p:nvSpPr>
        <p:spPr>
          <a:xfrm>
            <a:off x="6913639" y="48688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dirty="0"/>
          </a:p>
        </p:txBody>
      </p:sp>
      <p:sp>
        <p:nvSpPr>
          <p:cNvPr id="178" name="Google Shape;178;p24"/>
          <p:cNvSpPr txBox="1"/>
          <p:nvPr/>
        </p:nvSpPr>
        <p:spPr>
          <a:xfrm>
            <a:off x="0" y="32208"/>
            <a:ext cx="8924391"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dirty="0">
                <a:solidFill>
                  <a:schemeClr val="lt1"/>
                </a:solidFill>
                <a:latin typeface="Calibri"/>
                <a:ea typeface="Calibri"/>
                <a:cs typeface="Calibri"/>
                <a:sym typeface="Calibri"/>
              </a:rPr>
              <a:t>Gradient Boosting Model Column Contributions</a:t>
            </a:r>
            <a:endParaRPr dirty="0"/>
          </a:p>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for Retention</a:t>
            </a:r>
            <a:endParaRPr sz="1400" b="0" i="0" u="none" strike="noStrike" cap="none" dirty="0">
              <a:solidFill>
                <a:schemeClr val="lt1"/>
              </a:solidFill>
              <a:latin typeface="Arial"/>
              <a:ea typeface="Arial"/>
              <a:cs typeface="Arial"/>
              <a:sym typeface="Arial"/>
            </a:endParaRPr>
          </a:p>
        </p:txBody>
      </p:sp>
      <p:sp>
        <p:nvSpPr>
          <p:cNvPr id="6" name="Rectangle: Rounded Corners 5">
            <a:extLst>
              <a:ext uri="{FF2B5EF4-FFF2-40B4-BE49-F238E27FC236}">
                <a16:creationId xmlns:a16="http://schemas.microsoft.com/office/drawing/2014/main" id="{CC3BD0E2-8D22-0913-BB11-CE77DCBED20B}"/>
              </a:ext>
            </a:extLst>
          </p:cNvPr>
          <p:cNvSpPr/>
          <p:nvPr/>
        </p:nvSpPr>
        <p:spPr>
          <a:xfrm>
            <a:off x="161235" y="4053840"/>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Academic Confidence </a:t>
            </a:r>
            <a:r>
              <a:rPr lang="en-US" dirty="0">
                <a:solidFill>
                  <a:schemeClr val="tx1"/>
                </a:solidFill>
                <a:latin typeface="Calibri"/>
                <a:cs typeface="Calibri"/>
              </a:rPr>
              <a:t>is a key factor, contributing 6.01%, indicating the impact of self-assurance on predicted outcomes.</a:t>
            </a:r>
            <a:endParaRPr lang="en-US" dirty="0">
              <a:solidFill>
                <a:schemeClr val="tx1"/>
              </a:solidFill>
            </a:endParaRPr>
          </a:p>
        </p:txBody>
      </p:sp>
      <p:sp>
        <p:nvSpPr>
          <p:cNvPr id="7" name="Rectangle: Rounded Corners 6">
            <a:extLst>
              <a:ext uri="{FF2B5EF4-FFF2-40B4-BE49-F238E27FC236}">
                <a16:creationId xmlns:a16="http://schemas.microsoft.com/office/drawing/2014/main" id="{83D275D6-BFEE-ACC4-9064-F0DC128561DD}"/>
              </a:ext>
            </a:extLst>
          </p:cNvPr>
          <p:cNvSpPr/>
          <p:nvPr/>
        </p:nvSpPr>
        <p:spPr>
          <a:xfrm>
            <a:off x="161235" y="3153621"/>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Student Organization </a:t>
            </a:r>
            <a:r>
              <a:rPr lang="en-US" dirty="0">
                <a:solidFill>
                  <a:schemeClr val="tx1"/>
                </a:solidFill>
                <a:latin typeface="Calibri"/>
                <a:cs typeface="Calibri"/>
              </a:rPr>
              <a:t>follows closely, representing 12.74% of the contribution, highlighting the influential role of extracurricular involvement in predictions.</a:t>
            </a:r>
          </a:p>
        </p:txBody>
      </p:sp>
      <p:sp>
        <p:nvSpPr>
          <p:cNvPr id="10" name="Rectangle: Rounded Corners 9">
            <a:extLst>
              <a:ext uri="{FF2B5EF4-FFF2-40B4-BE49-F238E27FC236}">
                <a16:creationId xmlns:a16="http://schemas.microsoft.com/office/drawing/2014/main" id="{27727889-D630-2E25-4183-3927388B37F7}"/>
              </a:ext>
            </a:extLst>
          </p:cNvPr>
          <p:cNvSpPr/>
          <p:nvPr/>
        </p:nvSpPr>
        <p:spPr>
          <a:xfrm>
            <a:off x="143122" y="2256088"/>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Pell Grant</a:t>
            </a:r>
            <a:r>
              <a:rPr lang="en-US" b="1" i="1" dirty="0">
                <a:solidFill>
                  <a:schemeClr val="tx1"/>
                </a:solidFill>
                <a:latin typeface="Calibri"/>
                <a:cs typeface="Calibri"/>
              </a:rPr>
              <a:t> </a:t>
            </a:r>
            <a:r>
              <a:rPr lang="en-US" dirty="0">
                <a:solidFill>
                  <a:schemeClr val="tx1"/>
                </a:solidFill>
                <a:latin typeface="Calibri"/>
                <a:cs typeface="Calibri"/>
              </a:rPr>
              <a:t>holds the highest position, contributing significantly at 26.60%, underscoring its pivotal role in outcome prediction.</a:t>
            </a:r>
          </a:p>
        </p:txBody>
      </p:sp>
      <p:sp>
        <p:nvSpPr>
          <p:cNvPr id="11" name="Rectangle: Rounded Corners 10">
            <a:extLst>
              <a:ext uri="{FF2B5EF4-FFF2-40B4-BE49-F238E27FC236}">
                <a16:creationId xmlns:a16="http://schemas.microsoft.com/office/drawing/2014/main" id="{CF9913E6-B103-1C49-3CEE-9AE10C6A558D}"/>
              </a:ext>
            </a:extLst>
          </p:cNvPr>
          <p:cNvSpPr/>
          <p:nvPr/>
        </p:nvSpPr>
        <p:spPr>
          <a:xfrm>
            <a:off x="143122" y="1461154"/>
            <a:ext cx="4278621" cy="558353"/>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Calibri"/>
                <a:cs typeface="Calibri"/>
              </a:rPr>
              <a:t>The top 10 feature importance columns collectively contribute to nearly 79% of predictive power.</a:t>
            </a:r>
          </a:p>
        </p:txBody>
      </p:sp>
      <p:graphicFrame>
        <p:nvGraphicFramePr>
          <p:cNvPr id="3" name="Chart 2">
            <a:extLst>
              <a:ext uri="{FF2B5EF4-FFF2-40B4-BE49-F238E27FC236}">
                <a16:creationId xmlns:a16="http://schemas.microsoft.com/office/drawing/2014/main" id="{46EC358D-17AA-01F3-DB58-EF5B81F0C4C0}"/>
              </a:ext>
            </a:extLst>
          </p:cNvPr>
          <p:cNvGraphicFramePr>
            <a:graphicFrameLocks/>
          </p:cNvGraphicFramePr>
          <p:nvPr/>
        </p:nvGraphicFramePr>
        <p:xfrm>
          <a:off x="4572000" y="1425763"/>
          <a:ext cx="4475239" cy="3249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97925"/>
      </p:ext>
    </p:extLst>
  </p:cSld>
  <p:clrMapOvr>
    <a:masterClrMapping/>
  </p:clrMapOvr>
</p:sld>
</file>

<file path=ppt/theme/theme1.xml><?xml version="1.0" encoding="utf-8"?>
<a:theme xmlns:a="http://schemas.openxmlformats.org/drawingml/2006/main" name="white-oakleaf-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2c59d097-c138-42d5-8273-d2f35e440d1a}">
  <we:reference id="WA200003233" version="2.0.0.3" store="en-US" storeType="OMEX"/>
  <we:alternateReferences/>
  <we:properties>
    <we:property name="Microsoft.Office.CampaignId" value="&quot;none&quot;"/>
    <we:property name="backgroundColor" value="&quot;#E0DCDC&quot;"/>
    <we:property name="bookmark" value="&quot;H4sIAAAAAAAAA+2b3U/bSBDA/5WTX/qCTvu9675BgLtKV0CQa1VVCM3uzga3wY4ch8Ih/vdb26F3ECCt2zSp6ifs/RjP7Mz+9iPDTeKz6WQM1wdwgcnLZKcoPl5A+fE3mmwl+f0yaZnhkhKE4AVHKq2E2KqYVFmRT5OXN0kF5QirN9l0BuNaYCx8f7qVwHh8BKP6LcB4ilvJBMtpkcM4+wfbxrGqKmd4u5Xg1WRclFCLPKmgwlrsZWwe36Mq9Hcevwiuyi7xBF3Vlh7jpCir+bslDhRhVDieGsM1yEbLkI2rKKYWZ6/3riZlVO3mzsL9phK1i30kWpoybRVLWfCxZ3U9qdsMojKjoswcjJNGzRKnrVY3yaAYzy6ap7175SfFrHR4jKGpyqusuo6STs4RK5rcRmuPyiKORVOKeVVenzm4mMymTd158WlQYvyqT17S29NYMm0tbIxYbnNs9AVGK1DKYrDoLeEpsQSd2SijL5sAGRR5BVk+N0ZzyWIEhlQKpgNnoKh82t4fZMvJ8O/dvYPh2eHxH2c7Wb5oD7nd+qzMtr+E3KFf0GS7zKrzC6wyV7/9haFqSkejEkdQzRvtfXflS6yiL2LHM3ZGmsr9WT6fX7J+Pc5G540qJy528nuXcRQXvrh+NRvtaurUL4exG1RFjAL+nC9WHRiLSt/XpJnaWT4az2HYIK95GrYKukaJwTmUVc1b+yHO+jrIY7+i9FjuXDdxvpuVd0hkWw8904fVasLq9vRuPYryPvwP0POoal2zIr5EdWIbwo2ShHJumRMURAq88fKzMTU9h/j3XjTVsrhBh6go8IDCOStZsGsn6wTH47NRCXl1FncrPVc3agL8UlylC1xds2fq4X5Ov1Wo8OOQtzDx58CjmjFhg+PeSgUigJNdgYeaKfTGYJpy9JAaxvXagffNkT0dZw7Le9YmFxgPZ/WDhwoaaybtFzNs6wvfVGNjbGRkFgeglf0GxrNa7Ivd2MMXn/IXdRg07ngiFJoe0+8WCA8HpI0DKh0GxYPVgJ7Fo5uCdO2+e/ZI8wu67sF4tJ5LU+mENl4Z65gWnoXUrd1zsVvmMXfXvdvuD0brM4GBUMfBOLCSEkpJK6gLdWXErkTldZDKcA+ccrrg//ZK6mZ+UWF9ILG5BS3BCEkZkU3tvduMRxs9cZvRfqsZurv7pXhs2i+Li2YQ5xdi09jy4VBtJa11pF4J355jifNhz312txN49WD8v8Iz7Uvz7SVzaes/r79/PHzeDnfe1aFzetoEzxqAFwsWp/KmbdMXbNjIXfoyLb90k06/6MC0bmu+/oi3ao2HzfX2A11Fh8Xi4yRbZGJKBFfCWO0cxJ0tEcz6rnzVPoDkCkwK1GtgQoTFXW3P12/n68nw8Pi4B2wP2B6wGw9YbUAEnxqviTJMpMYq6ApYJwMK7ZXlAYMEbxUTPWBXAtjX+7s9YHvA9oDdeMDyYCw31KVEGuUwOOK738uKSGmmvTFARHAMkGEP2BUA9s/jYQ/YHrA9YH8CwAYPIqXWWlb/yM/j5pOQroC1DLQyigtKA5PKMStID9gVAHb7zbujYQ/YHrA9YDcesFYwFTzXxgbvhNVOCey8g2UqEtqSEAICI4hMqKWyKryqbHH1CPqNJ9Kr4JzFtP4jglgqLbuA0SOapZTXEih4x7nkkirVOWHMODRIlAEgSggdpbLuvwrSELwV1iAIL5lnlK4/+WxZLsYmTIql6VtfOTd8kc+qb8s3XXde1OmPylF6PDVFauKskk4STQhw4lRYPvmfmmIpJYxKbqkmEFxK0bC1T4vtwfbu3utXg7PB4cH+q929g8Fen/W+LjX77MwnKNSH1c+e9f4MZ1rSWiIE51QEpVLGGAfpaFfSBkyFJAQDZ8RQrjnHzheYTqdBC05BpURK7sB1/zk/HvtJPEt75qXVIS4EUnZeTYQLlDvC4opEUgbc82A66yWVFMJ7G4jnPKWOpqz7FheYDz6ubdwrTRlYCaazZsZooXkgmmrFbAgWZGdZQroYWcikpzR13ikguvtaDo4D13HzbYkzMVjJ8q33o9v4RtxjyYbFrJpOwOER5PhI0mEkPeQe/fz5qcTD5j81P+cc3t7+Cyhy1VcpOgAA&quot;"/>
    <we:property name="creatorSessionId" value="&quot;8c5fcac3-e810-45dc-b031-6efffac83d35&quot;"/>
    <we:property name="creatorTenantId" value="&quot;17f1a87e-2a25-4eaa-b9df-9d439034b080&quot;"/>
    <we:property name="creatorUserId" value="&quot;10032001ED34259C&quot;"/>
    <we:property name="datasetId" value="&quot;1335f25e-e272-4ae4-b7ce-2529c9cf3502&quot;"/>
    <we:property name="embedUrl" value="&quot;/reportEmbed?reportId=9410b519-fac5-4d61-9476-5a4f6ee2e187&amp;config=eyJjbHVzdGVyVXJsIjoiaHR0cHM6Ly9XQUJJLVVTLUVBU1QyLUMtUFJJTUFSWS1yZWRpcmVjdC5hbmFseXNpcy53aW5kb3dzLm5ldCIsImVtYmVkRmVhdHVyZXMiOnsidXNhZ2VNZXRyaWNzVk5leHQiOnRydWV9fQ%3D%3D&amp;disableSensitivityBanner=true&quot;"/>
    <we:property name="initialStateBookmark" value="&quot;H4sIAAAAAAAAA+2b3VPbOBDA/5Ubv/SFudG35L5BCHedHh8DXDudDpNZSavgNtgZx6FwDP/7yXboHQRI65aGTv2UWJZWu9rVTx/ZXCU+m00ncLkHZ5i8TLaK4uMZlB9/o8lGki/K9vdf724evh7tbe4OY3ExrbIinyUvr5IKyjFWb7LZHCa1hFj4/mQjgcnkAMb1U4DJDDeSKZazIodJ9g+2leOrqpzj9UaCF9NJUUIt8qiCCmux57F6fI5909957BFclZ3jEbqqLT3EaVFWi2dLHCjCqHA8NYZrkBJim5BNqiimFmcvhxfTMqp2dWPSTvMStYttJFqaMm0VS1nwsWV1Oa3rDKIy46LMHEySRs0SZ61WV8mgmMzPmm/DW+VHxbx0eIiheZVXWXUZJR2dIlY0uY7WHpRFHIumFPOqvBw5OJvOZ8270+LToMTYq09e0uuTWDJrLWyMWG1zrPQFRitQymKw6C3hKbEEnXlWRp83ATIo8gqyfGGM5pIJjiGVgunAGSgqH7b3B9lydPz39nDveLR/+MdoK8uX7SHXG5+V2fTnkDv0S5pslll1eoZV5uqnvzBUTel4XOIYqkWl4XdXvsQq+iI2HLERaV7uzPPF/JL142E2Pm1UOXKxkR+ex1Fc6nH9ajba1dSpH/ZjM6iKGAX8MV88dWAsK31bk2ZqZ/l4soBhg7zm23GroGuUGJxCWdW8tR/irK+DPLYrSo/l1mUT59tZeYNEtnHXM31YPU1YXZ/crEdR3of/AXoRVa1rnogvUZ1Yh3CjJKGcW+YEBZECb7z8aEzNTiF+3oqmWhY36BAVBR5QOGclC3btZJ3iZDIal5BXo7g96bn6rCbAL8VVusTVNXumHu7H9HsKFX4c8pYm/gJ4VDMmbHDcW6lABHCyK/BQM4XeGExTjh5Sw7heO/C+ObJnk8xhecva5Azj4az+4qGCxppp22OG7fvCN6+xMTYyMosD0Mp+A5N5LfbFdmzhi0/5izoMGnc8EApNi9l3C4S7A9LGAZUOg+LBakDP4tFNQbp23z16pPkFXXdnPFrPpal0QhuvjHVMC89C6tbuudgs85i7y95ttwej9ZnAQKjjYBxYSQmlpBXUhboyYlei8jpIZbgHTjld8n97B3W1uKiwPpBY3YKWYISkjMjm7a3bjHsrPXCb0fbVDN3N/VI8Nu2UxVkziIsbsFmseXeoNpLWOlKvhG9PscTFsOc+u9kJvLoz/l/hmfah6XvFXNr4z+vv7w+ft8db7+rQOTlpgmcNwIsFy1P5uW3Tl2x4lrv0VVp+6SadftGBad3WfP0R76k1Pm6ut+/oKjosFh+n2TITUyK4EsZq5yDubIlg1nflq/YBJFdgUqBeAxMiLO9qe75+O1+PjvcPD3vA9oDtAfvsAasNiOBT4zVRhonUWAVdAetkQKG9sjxgkOCtYqIH7JMAdndnuwdsD9gesM8esDwYyw11KZFGOQyO+O73siJSmmlvDBARHANk2AP2CQD75+FxD9gesD1gfwLABg8ipdZaVv/Iz+Pmk5CugLUMtDKKC0oDk8oxK0gP2CcA7OabdwfHPWB7wPaAffaAtYKp4Lk2NngnrHZKYOcdLFOR0JaEEBAYQWRCrZRV4UVli4t70G88kV4F5yym9YcIYqW07AzG92iWUl5LoOAd55JLqlTnhDHj0CBRBoAoIXSUyrr/KkhD8FZYgyC8ZJ5Ruv7ks1W5GM9hUqxM3/rKueGLfF59W77puvOiTn5UjtL9qSlSE2eVdJJoQoATp8Lqyf/QFEspYVRySzWB4FKKhq19WmwONreHu68Go8H+3s6r7eHeYNhnva9LzT478wEK9WH1s2e9P8KZlrSWCME5FUGplDHGQTralbQBUyEJwcAZMZRrzrHzBabTadCCU1ApkZI7cN1/zo/HfhLP0p55aXWIC4GUnVcT4QLljrC4IpGUAfc8mM56SSWF8N4G4jlPqaMp677FBeaDj2sb90pTBlaC6ayZMVpoHoimWjEbggXZWZaQLkYWMukpTZ13CojuvpaD48B13Hxb4kwMVrJ6633vNr4Rd1+yYTGvZlNweAA53pN0GEkPuUe/+P5Q4mHzT82k6STqktnJqkzF+v+bn3MUr6//BYgxsFZKOgAA&quot;"/>
    <we:property name="isFiltersActionButtonVisible" value="true"/>
    <we:property name="pageDisplayName" value="&quot;Final Interactive Dashboard&quot;"/>
    <we:property name="pageName" value="&quot;ReportSectionb0ca60214c398837a55a&quot;"/>
    <we:property name="reportEmbeddedTime" value="&quot;2023-11-27T23:24:51.399Z&quot;"/>
    <we:property name="reportName" value="&quot;capstone_project_group_4 (2)&quot;"/>
    <we:property name="reportState" value="&quot;CONNECTED&quot;"/>
    <we:property name="reportUrl" value="&quot;/groups/me/reports/9410b519-fac5-4d61-9476-5a4f6ee2e187/ReportSectionb0ca60214c398837a55a?bookmarkGuid=cff17bfa-dbef-4902-b8c8-e6c83a3a50eb&amp;bookmarkUsage=1&amp;ctid=17f1a87e-2a25-4eaa-b9df-9d439034b080&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1081</TotalTime>
  <Words>1701</Words>
  <Application>Microsoft Office PowerPoint</Application>
  <PresentationFormat>On-screen Show (16:9)</PresentationFormat>
  <Paragraphs>180</Paragraphs>
  <Slides>18</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Söhne</vt:lpstr>
      <vt:lpstr>Arial</vt:lpstr>
      <vt:lpstr>Segoe UI Light</vt:lpstr>
      <vt:lpstr>Calibri</vt:lpstr>
      <vt:lpstr>white-oakleaf-template</vt:lpstr>
      <vt:lpstr>1_Custom Design</vt:lpstr>
      <vt:lpstr>PowerPoint Presentation</vt:lpstr>
      <vt:lpstr> UCONN Capstone Project Team </vt:lpstr>
      <vt:lpstr>Agenda</vt:lpstr>
      <vt:lpstr>Business Problem</vt:lpstr>
      <vt:lpstr>Initial Approach (Our Data Analysis Flow Chart)</vt:lpstr>
      <vt:lpstr>Data Exploration</vt:lpstr>
      <vt:lpstr>SEMMA [Sample, Explore, Modify, Model, Assess]</vt:lpstr>
      <vt:lpstr>Final Model Deployment</vt:lpstr>
      <vt:lpstr>SEMMA [Sample, Explore, Modify, Model, Assess]</vt:lpstr>
      <vt:lpstr>Visual Analysis Retention Rate vs Pell Grant</vt:lpstr>
      <vt:lpstr>Visual Analysis Retention Rate vs Student_Org</vt:lpstr>
      <vt:lpstr>Visual Analysis Retention Rate vs Departments</vt:lpstr>
      <vt:lpstr>Business Recommendations </vt:lpstr>
      <vt:lpstr>Business Recommendations </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dc:creator>
  <cp:lastModifiedBy>Rohit Reddy Marreddy</cp:lastModifiedBy>
  <cp:revision>75</cp:revision>
  <dcterms:created xsi:type="dcterms:W3CDTF">2010-04-12T23:12:02Z</dcterms:created>
  <dcterms:modified xsi:type="dcterms:W3CDTF">2023-11-30T20:06:21Z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